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embeddings/oleObject1.bin" ContentType="application/vnd.openxmlformats-officedocument.oleObject"/>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90"/>
  </p:notesMasterIdLst>
  <p:sldIdLst>
    <p:sldId id="281" r:id="rId3"/>
    <p:sldId id="402" r:id="rId4"/>
    <p:sldId id="286" r:id="rId5"/>
    <p:sldId id="403" r:id="rId6"/>
    <p:sldId id="287" r:id="rId7"/>
    <p:sldId id="288" r:id="rId8"/>
    <p:sldId id="289" r:id="rId9"/>
    <p:sldId id="290" r:id="rId10"/>
    <p:sldId id="291" r:id="rId11"/>
    <p:sldId id="292" r:id="rId12"/>
    <p:sldId id="293" r:id="rId13"/>
    <p:sldId id="294" r:id="rId14"/>
    <p:sldId id="295" r:id="rId15"/>
    <p:sldId id="297" r:id="rId16"/>
    <p:sldId id="408" r:id="rId17"/>
    <p:sldId id="298" r:id="rId18"/>
    <p:sldId id="299" r:id="rId19"/>
    <p:sldId id="300" r:id="rId20"/>
    <p:sldId id="405" r:id="rId21"/>
    <p:sldId id="302" r:id="rId22"/>
    <p:sldId id="303" r:id="rId23"/>
    <p:sldId id="304" r:id="rId24"/>
    <p:sldId id="305" r:id="rId25"/>
    <p:sldId id="306" r:id="rId26"/>
    <p:sldId id="406" r:id="rId27"/>
    <p:sldId id="309" r:id="rId28"/>
    <p:sldId id="310" r:id="rId29"/>
    <p:sldId id="311" r:id="rId30"/>
    <p:sldId id="312" r:id="rId31"/>
    <p:sldId id="313" r:id="rId32"/>
    <p:sldId id="314" r:id="rId33"/>
    <p:sldId id="315" r:id="rId34"/>
    <p:sldId id="316" r:id="rId35"/>
    <p:sldId id="317" r:id="rId36"/>
    <p:sldId id="319" r:id="rId37"/>
    <p:sldId id="320" r:id="rId38"/>
    <p:sldId id="413" r:id="rId39"/>
    <p:sldId id="366" r:id="rId40"/>
    <p:sldId id="367" r:id="rId41"/>
    <p:sldId id="368" r:id="rId42"/>
    <p:sldId id="369" r:id="rId43"/>
    <p:sldId id="370" r:id="rId44"/>
    <p:sldId id="371" r:id="rId45"/>
    <p:sldId id="382" r:id="rId46"/>
    <p:sldId id="383" r:id="rId47"/>
    <p:sldId id="384" r:id="rId48"/>
    <p:sldId id="385" r:id="rId49"/>
    <p:sldId id="386" r:id="rId50"/>
    <p:sldId id="414" r:id="rId51"/>
    <p:sldId id="416" r:id="rId52"/>
    <p:sldId id="417" r:id="rId53"/>
    <p:sldId id="418" r:id="rId54"/>
    <p:sldId id="419" r:id="rId55"/>
    <p:sldId id="415" r:id="rId56"/>
    <p:sldId id="322" r:id="rId57"/>
    <p:sldId id="323" r:id="rId58"/>
    <p:sldId id="324" r:id="rId59"/>
    <p:sldId id="325" r:id="rId60"/>
    <p:sldId id="420" r:id="rId61"/>
    <p:sldId id="410" r:id="rId62"/>
    <p:sldId id="328" r:id="rId63"/>
    <p:sldId id="331" r:id="rId64"/>
    <p:sldId id="332" r:id="rId65"/>
    <p:sldId id="333" r:id="rId66"/>
    <p:sldId id="334" r:id="rId67"/>
    <p:sldId id="336" r:id="rId68"/>
    <p:sldId id="337" r:id="rId69"/>
    <p:sldId id="411" r:id="rId70"/>
    <p:sldId id="338" r:id="rId71"/>
    <p:sldId id="339" r:id="rId72"/>
    <p:sldId id="340" r:id="rId73"/>
    <p:sldId id="344" r:id="rId74"/>
    <p:sldId id="345" r:id="rId75"/>
    <p:sldId id="346" r:id="rId76"/>
    <p:sldId id="347" r:id="rId77"/>
    <p:sldId id="349" r:id="rId78"/>
    <p:sldId id="350" r:id="rId79"/>
    <p:sldId id="351" r:id="rId80"/>
    <p:sldId id="352" r:id="rId81"/>
    <p:sldId id="353" r:id="rId82"/>
    <p:sldId id="354" r:id="rId83"/>
    <p:sldId id="355" r:id="rId84"/>
    <p:sldId id="356" r:id="rId85"/>
    <p:sldId id="357" r:id="rId86"/>
    <p:sldId id="361" r:id="rId87"/>
    <p:sldId id="363" r:id="rId88"/>
    <p:sldId id="365" r:id="rId8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autoAdjust="0"/>
    <p:restoredTop sz="94639" autoAdjust="0"/>
  </p:normalViewPr>
  <p:slideViewPr>
    <p:cSldViewPr snapToGrid="0" snapToObjects="1">
      <p:cViewPr varScale="1">
        <p:scale>
          <a:sx n="73" d="100"/>
          <a:sy n="73" d="100"/>
        </p:scale>
        <p:origin x="-1680" y="-96"/>
      </p:cViewPr>
      <p:guideLst>
        <p:guide orient="horz" pos="2160"/>
        <p:guide pos="2880"/>
      </p:guideLst>
    </p:cSldViewPr>
  </p:slideViewPr>
  <p:outlineViewPr>
    <p:cViewPr>
      <p:scale>
        <a:sx n="33" d="100"/>
        <a:sy n="33" d="100"/>
      </p:scale>
      <p:origin x="0" y="965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AFE8ED-02C2-46F8-A5E6-A16B7002AA7E}" type="doc">
      <dgm:prSet loTypeId="urn:microsoft.com/office/officeart/2005/8/layout/venn2" loCatId="relationship" qsTypeId="urn:microsoft.com/office/officeart/2005/8/quickstyle/3d2" qsCatId="3D" csTypeId="urn:microsoft.com/office/officeart/2005/8/colors/colorful2" csCatId="colorful" phldr="1"/>
      <dgm:spPr/>
      <dgm:t>
        <a:bodyPr/>
        <a:lstStyle/>
        <a:p>
          <a:endParaRPr lang="es-ES"/>
        </a:p>
      </dgm:t>
    </dgm:pt>
    <dgm:pt modelId="{D3089A09-AD49-44D2-AF34-4F3EA56E56A2}">
      <dgm:prSet phldrT="[Texto]"/>
      <dgm:spPr/>
      <dgm:t>
        <a:bodyPr/>
        <a:lstStyle/>
        <a:p>
          <a:r>
            <a:rPr lang="es-ES" dirty="0" smtClean="0"/>
            <a:t>Asociaciones</a:t>
          </a:r>
          <a:endParaRPr lang="es-ES" dirty="0"/>
        </a:p>
      </dgm:t>
    </dgm:pt>
    <dgm:pt modelId="{658FBC41-8194-4EEB-924E-307A1D70FFFA}" type="parTrans" cxnId="{8E83229A-295D-488B-8C5A-F42ED8ECB425}">
      <dgm:prSet/>
      <dgm:spPr/>
      <dgm:t>
        <a:bodyPr/>
        <a:lstStyle/>
        <a:p>
          <a:endParaRPr lang="es-ES"/>
        </a:p>
      </dgm:t>
    </dgm:pt>
    <dgm:pt modelId="{93DA3FE9-C357-4EB6-905E-A82CA565286B}" type="sibTrans" cxnId="{8E83229A-295D-488B-8C5A-F42ED8ECB425}">
      <dgm:prSet/>
      <dgm:spPr/>
      <dgm:t>
        <a:bodyPr/>
        <a:lstStyle/>
        <a:p>
          <a:endParaRPr lang="es-ES"/>
        </a:p>
      </dgm:t>
    </dgm:pt>
    <dgm:pt modelId="{A67D3A67-4DEC-4151-9F6D-0A70B713DE9E}">
      <dgm:prSet phldrT="[Texto]" custT="1"/>
      <dgm:spPr/>
      <dgm:t>
        <a:bodyPr/>
        <a:lstStyle/>
        <a:p>
          <a:r>
            <a:rPr lang="es-ES" sz="1400" dirty="0" smtClean="0"/>
            <a:t>Infraestructuras</a:t>
          </a:r>
          <a:endParaRPr lang="es-ES" sz="1400" dirty="0"/>
        </a:p>
      </dgm:t>
    </dgm:pt>
    <dgm:pt modelId="{BEC027C5-5D47-44C0-BB36-84C13BE687FD}" type="parTrans" cxnId="{A77A851E-6843-4351-A180-A0F6E9EBDC58}">
      <dgm:prSet/>
      <dgm:spPr/>
      <dgm:t>
        <a:bodyPr/>
        <a:lstStyle/>
        <a:p>
          <a:endParaRPr lang="es-ES"/>
        </a:p>
      </dgm:t>
    </dgm:pt>
    <dgm:pt modelId="{B01F8CCA-68DC-444D-AFFE-55CA15722E96}" type="sibTrans" cxnId="{A77A851E-6843-4351-A180-A0F6E9EBDC58}">
      <dgm:prSet/>
      <dgm:spPr/>
      <dgm:t>
        <a:bodyPr/>
        <a:lstStyle/>
        <a:p>
          <a:endParaRPr lang="es-ES"/>
        </a:p>
      </dgm:t>
    </dgm:pt>
    <dgm:pt modelId="{2DE8881B-7654-4D25-8D0A-5A4BD37CBD03}">
      <dgm:prSet phldrT="[Texto]" custT="1"/>
      <dgm:spPr/>
      <dgm:t>
        <a:bodyPr/>
        <a:lstStyle/>
        <a:p>
          <a:r>
            <a:rPr lang="es-ES" sz="1400" dirty="0" smtClean="0"/>
            <a:t>Centros de Investigación</a:t>
          </a:r>
          <a:endParaRPr lang="es-ES" sz="1400" dirty="0"/>
        </a:p>
      </dgm:t>
    </dgm:pt>
    <dgm:pt modelId="{614A0980-95E6-4A96-BCA9-C1974B592452}" type="parTrans" cxnId="{4F339FDF-5B4D-43C5-A9A7-C26F9246B410}">
      <dgm:prSet/>
      <dgm:spPr/>
      <dgm:t>
        <a:bodyPr/>
        <a:lstStyle/>
        <a:p>
          <a:endParaRPr lang="es-ES"/>
        </a:p>
      </dgm:t>
    </dgm:pt>
    <dgm:pt modelId="{A86B0B84-368B-47C5-B153-7D4E332370B6}" type="sibTrans" cxnId="{4F339FDF-5B4D-43C5-A9A7-C26F9246B410}">
      <dgm:prSet/>
      <dgm:spPr/>
      <dgm:t>
        <a:bodyPr/>
        <a:lstStyle/>
        <a:p>
          <a:endParaRPr lang="es-ES"/>
        </a:p>
      </dgm:t>
    </dgm:pt>
    <dgm:pt modelId="{F644A8FB-B329-4241-A826-ED90FA412C8D}">
      <dgm:prSet phldrT="[Texto]" custT="1"/>
      <dgm:spPr/>
      <dgm:t>
        <a:bodyPr/>
        <a:lstStyle/>
        <a:p>
          <a:r>
            <a:rPr lang="es-ES" sz="1600" dirty="0" smtClean="0"/>
            <a:t>Proyectos</a:t>
          </a:r>
          <a:endParaRPr lang="es-ES" sz="1600" dirty="0"/>
        </a:p>
      </dgm:t>
    </dgm:pt>
    <dgm:pt modelId="{7BD70628-5BF1-43AA-AF38-0DC4AE083E92}" type="parTrans" cxnId="{D4E430D3-BEF4-46D9-ACC6-C226EE100147}">
      <dgm:prSet/>
      <dgm:spPr/>
      <dgm:t>
        <a:bodyPr/>
        <a:lstStyle/>
        <a:p>
          <a:endParaRPr lang="es-ES"/>
        </a:p>
      </dgm:t>
    </dgm:pt>
    <dgm:pt modelId="{FC4C508B-2A7E-428D-B831-39192F07533D}" type="sibTrans" cxnId="{D4E430D3-BEF4-46D9-ACC6-C226EE100147}">
      <dgm:prSet/>
      <dgm:spPr/>
      <dgm:t>
        <a:bodyPr/>
        <a:lstStyle/>
        <a:p>
          <a:endParaRPr lang="es-ES"/>
        </a:p>
      </dgm:t>
    </dgm:pt>
    <dgm:pt modelId="{F70B4EA9-C3F2-45FB-B351-24D55C1F68BC}" type="pres">
      <dgm:prSet presAssocID="{8EAFE8ED-02C2-46F8-A5E6-A16B7002AA7E}" presName="Name0" presStyleCnt="0">
        <dgm:presLayoutVars>
          <dgm:chMax val="7"/>
          <dgm:resizeHandles val="exact"/>
        </dgm:presLayoutVars>
      </dgm:prSet>
      <dgm:spPr/>
      <dgm:t>
        <a:bodyPr/>
        <a:lstStyle/>
        <a:p>
          <a:endParaRPr lang="es-ES"/>
        </a:p>
      </dgm:t>
    </dgm:pt>
    <dgm:pt modelId="{910F69F6-A186-470D-B099-DCC558B56DD0}" type="pres">
      <dgm:prSet presAssocID="{8EAFE8ED-02C2-46F8-A5E6-A16B7002AA7E}" presName="comp1" presStyleCnt="0"/>
      <dgm:spPr/>
      <dgm:t>
        <a:bodyPr/>
        <a:lstStyle/>
        <a:p>
          <a:endParaRPr lang="es-ES"/>
        </a:p>
      </dgm:t>
    </dgm:pt>
    <dgm:pt modelId="{6DB31F02-9F1D-4622-A722-433D7817FA10}" type="pres">
      <dgm:prSet presAssocID="{8EAFE8ED-02C2-46F8-A5E6-A16B7002AA7E}" presName="circle1" presStyleLbl="node1" presStyleIdx="0" presStyleCnt="4"/>
      <dgm:spPr/>
      <dgm:t>
        <a:bodyPr/>
        <a:lstStyle/>
        <a:p>
          <a:endParaRPr lang="es-ES"/>
        </a:p>
      </dgm:t>
    </dgm:pt>
    <dgm:pt modelId="{A6665B6B-D261-4D2A-93BA-0B7E0F715205}" type="pres">
      <dgm:prSet presAssocID="{8EAFE8ED-02C2-46F8-A5E6-A16B7002AA7E}" presName="c1text" presStyleLbl="node1" presStyleIdx="0" presStyleCnt="4">
        <dgm:presLayoutVars>
          <dgm:bulletEnabled val="1"/>
        </dgm:presLayoutVars>
      </dgm:prSet>
      <dgm:spPr/>
      <dgm:t>
        <a:bodyPr/>
        <a:lstStyle/>
        <a:p>
          <a:endParaRPr lang="es-ES"/>
        </a:p>
      </dgm:t>
    </dgm:pt>
    <dgm:pt modelId="{2D5D9075-96C4-4F52-820E-8A822BE3F957}" type="pres">
      <dgm:prSet presAssocID="{8EAFE8ED-02C2-46F8-A5E6-A16B7002AA7E}" presName="comp2" presStyleCnt="0"/>
      <dgm:spPr/>
      <dgm:t>
        <a:bodyPr/>
        <a:lstStyle/>
        <a:p>
          <a:endParaRPr lang="es-ES"/>
        </a:p>
      </dgm:t>
    </dgm:pt>
    <dgm:pt modelId="{2E7399EB-DB3F-4086-A535-F6CC4040EC83}" type="pres">
      <dgm:prSet presAssocID="{8EAFE8ED-02C2-46F8-A5E6-A16B7002AA7E}" presName="circle2" presStyleLbl="node1" presStyleIdx="1" presStyleCnt="4"/>
      <dgm:spPr/>
      <dgm:t>
        <a:bodyPr/>
        <a:lstStyle/>
        <a:p>
          <a:endParaRPr lang="es-ES"/>
        </a:p>
      </dgm:t>
    </dgm:pt>
    <dgm:pt modelId="{D5B18352-24B2-4D00-9F17-8B36113432E2}" type="pres">
      <dgm:prSet presAssocID="{8EAFE8ED-02C2-46F8-A5E6-A16B7002AA7E}" presName="c2text" presStyleLbl="node1" presStyleIdx="1" presStyleCnt="4">
        <dgm:presLayoutVars>
          <dgm:bulletEnabled val="1"/>
        </dgm:presLayoutVars>
      </dgm:prSet>
      <dgm:spPr/>
      <dgm:t>
        <a:bodyPr/>
        <a:lstStyle/>
        <a:p>
          <a:endParaRPr lang="es-ES"/>
        </a:p>
      </dgm:t>
    </dgm:pt>
    <dgm:pt modelId="{CAEF2BBF-C80C-466C-82C5-6392973B5CD5}" type="pres">
      <dgm:prSet presAssocID="{8EAFE8ED-02C2-46F8-A5E6-A16B7002AA7E}" presName="comp3" presStyleCnt="0"/>
      <dgm:spPr/>
      <dgm:t>
        <a:bodyPr/>
        <a:lstStyle/>
        <a:p>
          <a:endParaRPr lang="es-ES"/>
        </a:p>
      </dgm:t>
    </dgm:pt>
    <dgm:pt modelId="{BE7B72C5-511D-46CD-A8CE-61AEF27B38C0}" type="pres">
      <dgm:prSet presAssocID="{8EAFE8ED-02C2-46F8-A5E6-A16B7002AA7E}" presName="circle3" presStyleLbl="node1" presStyleIdx="2" presStyleCnt="4"/>
      <dgm:spPr/>
      <dgm:t>
        <a:bodyPr/>
        <a:lstStyle/>
        <a:p>
          <a:endParaRPr lang="es-ES"/>
        </a:p>
      </dgm:t>
    </dgm:pt>
    <dgm:pt modelId="{E2A1DA0D-4992-4FD5-A98A-9C3636CFF9C9}" type="pres">
      <dgm:prSet presAssocID="{8EAFE8ED-02C2-46F8-A5E6-A16B7002AA7E}" presName="c3text" presStyleLbl="node1" presStyleIdx="2" presStyleCnt="4">
        <dgm:presLayoutVars>
          <dgm:bulletEnabled val="1"/>
        </dgm:presLayoutVars>
      </dgm:prSet>
      <dgm:spPr/>
      <dgm:t>
        <a:bodyPr/>
        <a:lstStyle/>
        <a:p>
          <a:endParaRPr lang="es-ES"/>
        </a:p>
      </dgm:t>
    </dgm:pt>
    <dgm:pt modelId="{CB906027-F9A2-423B-9C3C-44DD02FDB3FF}" type="pres">
      <dgm:prSet presAssocID="{8EAFE8ED-02C2-46F8-A5E6-A16B7002AA7E}" presName="comp4" presStyleCnt="0"/>
      <dgm:spPr/>
      <dgm:t>
        <a:bodyPr/>
        <a:lstStyle/>
        <a:p>
          <a:endParaRPr lang="es-ES"/>
        </a:p>
      </dgm:t>
    </dgm:pt>
    <dgm:pt modelId="{F0E24310-25BC-48F7-BEAA-69A34D0B4804}" type="pres">
      <dgm:prSet presAssocID="{8EAFE8ED-02C2-46F8-A5E6-A16B7002AA7E}" presName="circle4" presStyleLbl="node1" presStyleIdx="3" presStyleCnt="4"/>
      <dgm:spPr/>
      <dgm:t>
        <a:bodyPr/>
        <a:lstStyle/>
        <a:p>
          <a:endParaRPr lang="es-ES"/>
        </a:p>
      </dgm:t>
    </dgm:pt>
    <dgm:pt modelId="{7701343E-F9F3-4D99-9FD2-CFF147A4929D}" type="pres">
      <dgm:prSet presAssocID="{8EAFE8ED-02C2-46F8-A5E6-A16B7002AA7E}" presName="c4text" presStyleLbl="node1" presStyleIdx="3" presStyleCnt="4">
        <dgm:presLayoutVars>
          <dgm:bulletEnabled val="1"/>
        </dgm:presLayoutVars>
      </dgm:prSet>
      <dgm:spPr/>
      <dgm:t>
        <a:bodyPr/>
        <a:lstStyle/>
        <a:p>
          <a:endParaRPr lang="es-ES"/>
        </a:p>
      </dgm:t>
    </dgm:pt>
  </dgm:ptLst>
  <dgm:cxnLst>
    <dgm:cxn modelId="{08E2324D-BEF4-694B-BA3A-77D1580ED17B}" type="presOf" srcId="{8EAFE8ED-02C2-46F8-A5E6-A16B7002AA7E}" destId="{F70B4EA9-C3F2-45FB-B351-24D55C1F68BC}" srcOrd="0" destOrd="0" presId="urn:microsoft.com/office/officeart/2005/8/layout/venn2"/>
    <dgm:cxn modelId="{CF56A30C-B684-6E4B-B2E1-91DB020DC396}" type="presOf" srcId="{D3089A09-AD49-44D2-AF34-4F3EA56E56A2}" destId="{6DB31F02-9F1D-4622-A722-433D7817FA10}" srcOrd="0" destOrd="0" presId="urn:microsoft.com/office/officeart/2005/8/layout/venn2"/>
    <dgm:cxn modelId="{7D5FA4E5-51F0-374D-AB2F-138F250B5BE3}" type="presOf" srcId="{A67D3A67-4DEC-4151-9F6D-0A70B713DE9E}" destId="{2E7399EB-DB3F-4086-A535-F6CC4040EC83}" srcOrd="0" destOrd="0" presId="urn:microsoft.com/office/officeart/2005/8/layout/venn2"/>
    <dgm:cxn modelId="{D4E430D3-BEF4-46D9-ACC6-C226EE100147}" srcId="{8EAFE8ED-02C2-46F8-A5E6-A16B7002AA7E}" destId="{F644A8FB-B329-4241-A826-ED90FA412C8D}" srcOrd="3" destOrd="0" parTransId="{7BD70628-5BF1-43AA-AF38-0DC4AE083E92}" sibTransId="{FC4C508B-2A7E-428D-B831-39192F07533D}"/>
    <dgm:cxn modelId="{F7EF020D-749F-5942-A1EB-F46FAC9A5C8B}" type="presOf" srcId="{A67D3A67-4DEC-4151-9F6D-0A70B713DE9E}" destId="{D5B18352-24B2-4D00-9F17-8B36113432E2}" srcOrd="1" destOrd="0" presId="urn:microsoft.com/office/officeart/2005/8/layout/venn2"/>
    <dgm:cxn modelId="{8A393032-9752-B143-AED0-A620E91C4E60}" type="presOf" srcId="{2DE8881B-7654-4D25-8D0A-5A4BD37CBD03}" destId="{BE7B72C5-511D-46CD-A8CE-61AEF27B38C0}" srcOrd="0" destOrd="0" presId="urn:microsoft.com/office/officeart/2005/8/layout/venn2"/>
    <dgm:cxn modelId="{D03E54EA-0508-484C-9822-7C872713C78E}" type="presOf" srcId="{F644A8FB-B329-4241-A826-ED90FA412C8D}" destId="{7701343E-F9F3-4D99-9FD2-CFF147A4929D}" srcOrd="1" destOrd="0" presId="urn:microsoft.com/office/officeart/2005/8/layout/venn2"/>
    <dgm:cxn modelId="{8E83229A-295D-488B-8C5A-F42ED8ECB425}" srcId="{8EAFE8ED-02C2-46F8-A5E6-A16B7002AA7E}" destId="{D3089A09-AD49-44D2-AF34-4F3EA56E56A2}" srcOrd="0" destOrd="0" parTransId="{658FBC41-8194-4EEB-924E-307A1D70FFFA}" sibTransId="{93DA3FE9-C357-4EB6-905E-A82CA565286B}"/>
    <dgm:cxn modelId="{A77A851E-6843-4351-A180-A0F6E9EBDC58}" srcId="{8EAFE8ED-02C2-46F8-A5E6-A16B7002AA7E}" destId="{A67D3A67-4DEC-4151-9F6D-0A70B713DE9E}" srcOrd="1" destOrd="0" parTransId="{BEC027C5-5D47-44C0-BB36-84C13BE687FD}" sibTransId="{B01F8CCA-68DC-444D-AFFE-55CA15722E96}"/>
    <dgm:cxn modelId="{4F339FDF-5B4D-43C5-A9A7-C26F9246B410}" srcId="{8EAFE8ED-02C2-46F8-A5E6-A16B7002AA7E}" destId="{2DE8881B-7654-4D25-8D0A-5A4BD37CBD03}" srcOrd="2" destOrd="0" parTransId="{614A0980-95E6-4A96-BCA9-C1974B592452}" sibTransId="{A86B0B84-368B-47C5-B153-7D4E332370B6}"/>
    <dgm:cxn modelId="{F5E14F0B-D360-094D-8091-904B3FA4CC22}" type="presOf" srcId="{2DE8881B-7654-4D25-8D0A-5A4BD37CBD03}" destId="{E2A1DA0D-4992-4FD5-A98A-9C3636CFF9C9}" srcOrd="1" destOrd="0" presId="urn:microsoft.com/office/officeart/2005/8/layout/venn2"/>
    <dgm:cxn modelId="{9FBA8F50-25D1-3440-91E9-A8B11C95347C}" type="presOf" srcId="{F644A8FB-B329-4241-A826-ED90FA412C8D}" destId="{F0E24310-25BC-48F7-BEAA-69A34D0B4804}" srcOrd="0" destOrd="0" presId="urn:microsoft.com/office/officeart/2005/8/layout/venn2"/>
    <dgm:cxn modelId="{D2F8D628-396B-6647-8CC1-A31867A5D28B}" type="presOf" srcId="{D3089A09-AD49-44D2-AF34-4F3EA56E56A2}" destId="{A6665B6B-D261-4D2A-93BA-0B7E0F715205}" srcOrd="1" destOrd="0" presId="urn:microsoft.com/office/officeart/2005/8/layout/venn2"/>
    <dgm:cxn modelId="{C71CFE57-AC14-1641-B66D-8D2ADA73C864}" type="presParOf" srcId="{F70B4EA9-C3F2-45FB-B351-24D55C1F68BC}" destId="{910F69F6-A186-470D-B099-DCC558B56DD0}" srcOrd="0" destOrd="0" presId="urn:microsoft.com/office/officeart/2005/8/layout/venn2"/>
    <dgm:cxn modelId="{946D9273-E3DE-4441-BE45-7396BFD800D3}" type="presParOf" srcId="{910F69F6-A186-470D-B099-DCC558B56DD0}" destId="{6DB31F02-9F1D-4622-A722-433D7817FA10}" srcOrd="0" destOrd="0" presId="urn:microsoft.com/office/officeart/2005/8/layout/venn2"/>
    <dgm:cxn modelId="{A661E275-5784-1B46-846C-D8CA548CE9D8}" type="presParOf" srcId="{910F69F6-A186-470D-B099-DCC558B56DD0}" destId="{A6665B6B-D261-4D2A-93BA-0B7E0F715205}" srcOrd="1" destOrd="0" presId="urn:microsoft.com/office/officeart/2005/8/layout/venn2"/>
    <dgm:cxn modelId="{CED7D444-17B8-C943-8B75-7A8A4E8693C9}" type="presParOf" srcId="{F70B4EA9-C3F2-45FB-B351-24D55C1F68BC}" destId="{2D5D9075-96C4-4F52-820E-8A822BE3F957}" srcOrd="1" destOrd="0" presId="urn:microsoft.com/office/officeart/2005/8/layout/venn2"/>
    <dgm:cxn modelId="{B1BF59CB-884D-AD45-9ABB-1A6B6711D5A8}" type="presParOf" srcId="{2D5D9075-96C4-4F52-820E-8A822BE3F957}" destId="{2E7399EB-DB3F-4086-A535-F6CC4040EC83}" srcOrd="0" destOrd="0" presId="urn:microsoft.com/office/officeart/2005/8/layout/venn2"/>
    <dgm:cxn modelId="{A0CA924C-B43D-634B-8989-9E190EA716E1}" type="presParOf" srcId="{2D5D9075-96C4-4F52-820E-8A822BE3F957}" destId="{D5B18352-24B2-4D00-9F17-8B36113432E2}" srcOrd="1" destOrd="0" presId="urn:microsoft.com/office/officeart/2005/8/layout/venn2"/>
    <dgm:cxn modelId="{551AB9DE-52AD-0549-99CB-8E6934305D7A}" type="presParOf" srcId="{F70B4EA9-C3F2-45FB-B351-24D55C1F68BC}" destId="{CAEF2BBF-C80C-466C-82C5-6392973B5CD5}" srcOrd="2" destOrd="0" presId="urn:microsoft.com/office/officeart/2005/8/layout/venn2"/>
    <dgm:cxn modelId="{ACC28FB3-5AEC-C448-8C5C-2ACF8E0912BD}" type="presParOf" srcId="{CAEF2BBF-C80C-466C-82C5-6392973B5CD5}" destId="{BE7B72C5-511D-46CD-A8CE-61AEF27B38C0}" srcOrd="0" destOrd="0" presId="urn:microsoft.com/office/officeart/2005/8/layout/venn2"/>
    <dgm:cxn modelId="{3CEDE1F2-6779-8F43-87AB-0A678A7A6EB0}" type="presParOf" srcId="{CAEF2BBF-C80C-466C-82C5-6392973B5CD5}" destId="{E2A1DA0D-4992-4FD5-A98A-9C3636CFF9C9}" srcOrd="1" destOrd="0" presId="urn:microsoft.com/office/officeart/2005/8/layout/venn2"/>
    <dgm:cxn modelId="{7B0D7F31-9BC3-584B-A5DA-C0F682C7CA0D}" type="presParOf" srcId="{F70B4EA9-C3F2-45FB-B351-24D55C1F68BC}" destId="{CB906027-F9A2-423B-9C3C-44DD02FDB3FF}" srcOrd="3" destOrd="0" presId="urn:microsoft.com/office/officeart/2005/8/layout/venn2"/>
    <dgm:cxn modelId="{ECDD8139-5A8E-BC47-B35D-83736B01BC28}" type="presParOf" srcId="{CB906027-F9A2-423B-9C3C-44DD02FDB3FF}" destId="{F0E24310-25BC-48F7-BEAA-69A34D0B4804}" srcOrd="0" destOrd="0" presId="urn:microsoft.com/office/officeart/2005/8/layout/venn2"/>
    <dgm:cxn modelId="{BA24294A-925B-224A-A2D4-05B6BDC5AC89}" type="presParOf" srcId="{CB906027-F9A2-423B-9C3C-44DD02FDB3FF}" destId="{7701343E-F9F3-4D99-9FD2-CFF147A4929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FE8ED-02C2-46F8-A5E6-A16B7002AA7E}" type="doc">
      <dgm:prSet loTypeId="urn:microsoft.com/office/officeart/2005/8/layout/venn2" loCatId="relationship" qsTypeId="urn:microsoft.com/office/officeart/2005/8/quickstyle/3d2" qsCatId="3D" csTypeId="urn:microsoft.com/office/officeart/2005/8/colors/colorful2" csCatId="colorful" phldr="1"/>
      <dgm:spPr/>
      <dgm:t>
        <a:bodyPr/>
        <a:lstStyle/>
        <a:p>
          <a:endParaRPr lang="es-ES"/>
        </a:p>
      </dgm:t>
    </dgm:pt>
    <dgm:pt modelId="{D3089A09-AD49-44D2-AF34-4F3EA56E56A2}">
      <dgm:prSet phldrT="[Texto]"/>
      <dgm:spPr/>
      <dgm:t>
        <a:bodyPr/>
        <a:lstStyle/>
        <a:p>
          <a:r>
            <a:rPr lang="es-ES" dirty="0" smtClean="0"/>
            <a:t>Asociaciones</a:t>
          </a:r>
          <a:endParaRPr lang="es-ES" dirty="0"/>
        </a:p>
      </dgm:t>
    </dgm:pt>
    <dgm:pt modelId="{658FBC41-8194-4EEB-924E-307A1D70FFFA}" type="parTrans" cxnId="{8E83229A-295D-488B-8C5A-F42ED8ECB425}">
      <dgm:prSet/>
      <dgm:spPr/>
      <dgm:t>
        <a:bodyPr/>
        <a:lstStyle/>
        <a:p>
          <a:endParaRPr lang="es-ES"/>
        </a:p>
      </dgm:t>
    </dgm:pt>
    <dgm:pt modelId="{93DA3FE9-C357-4EB6-905E-A82CA565286B}" type="sibTrans" cxnId="{8E83229A-295D-488B-8C5A-F42ED8ECB425}">
      <dgm:prSet/>
      <dgm:spPr/>
      <dgm:t>
        <a:bodyPr/>
        <a:lstStyle/>
        <a:p>
          <a:endParaRPr lang="es-ES"/>
        </a:p>
      </dgm:t>
    </dgm:pt>
    <dgm:pt modelId="{A67D3A67-4DEC-4151-9F6D-0A70B713DE9E}">
      <dgm:prSet phldrT="[Texto]" custT="1"/>
      <dgm:spPr/>
      <dgm:t>
        <a:bodyPr/>
        <a:lstStyle/>
        <a:p>
          <a:r>
            <a:rPr lang="es-ES" sz="1400" dirty="0" smtClean="0"/>
            <a:t>Infraestructuras</a:t>
          </a:r>
          <a:endParaRPr lang="es-ES" sz="1400" dirty="0"/>
        </a:p>
      </dgm:t>
    </dgm:pt>
    <dgm:pt modelId="{BEC027C5-5D47-44C0-BB36-84C13BE687FD}" type="parTrans" cxnId="{A77A851E-6843-4351-A180-A0F6E9EBDC58}">
      <dgm:prSet/>
      <dgm:spPr/>
      <dgm:t>
        <a:bodyPr/>
        <a:lstStyle/>
        <a:p>
          <a:endParaRPr lang="es-ES"/>
        </a:p>
      </dgm:t>
    </dgm:pt>
    <dgm:pt modelId="{B01F8CCA-68DC-444D-AFFE-55CA15722E96}" type="sibTrans" cxnId="{A77A851E-6843-4351-A180-A0F6E9EBDC58}">
      <dgm:prSet/>
      <dgm:spPr/>
      <dgm:t>
        <a:bodyPr/>
        <a:lstStyle/>
        <a:p>
          <a:endParaRPr lang="es-ES"/>
        </a:p>
      </dgm:t>
    </dgm:pt>
    <dgm:pt modelId="{2DE8881B-7654-4D25-8D0A-5A4BD37CBD03}">
      <dgm:prSet phldrT="[Texto]" custT="1"/>
      <dgm:spPr/>
      <dgm:t>
        <a:bodyPr/>
        <a:lstStyle/>
        <a:p>
          <a:r>
            <a:rPr lang="es-ES" sz="1400" dirty="0" smtClean="0"/>
            <a:t>Centros de Investigación</a:t>
          </a:r>
          <a:endParaRPr lang="es-ES" sz="1400" dirty="0"/>
        </a:p>
      </dgm:t>
    </dgm:pt>
    <dgm:pt modelId="{614A0980-95E6-4A96-BCA9-C1974B592452}" type="parTrans" cxnId="{4F339FDF-5B4D-43C5-A9A7-C26F9246B410}">
      <dgm:prSet/>
      <dgm:spPr/>
      <dgm:t>
        <a:bodyPr/>
        <a:lstStyle/>
        <a:p>
          <a:endParaRPr lang="es-ES"/>
        </a:p>
      </dgm:t>
    </dgm:pt>
    <dgm:pt modelId="{A86B0B84-368B-47C5-B153-7D4E332370B6}" type="sibTrans" cxnId="{4F339FDF-5B4D-43C5-A9A7-C26F9246B410}">
      <dgm:prSet/>
      <dgm:spPr/>
      <dgm:t>
        <a:bodyPr/>
        <a:lstStyle/>
        <a:p>
          <a:endParaRPr lang="es-ES"/>
        </a:p>
      </dgm:t>
    </dgm:pt>
    <dgm:pt modelId="{F644A8FB-B329-4241-A826-ED90FA412C8D}">
      <dgm:prSet phldrT="[Texto]" custT="1"/>
      <dgm:spPr/>
      <dgm:t>
        <a:bodyPr/>
        <a:lstStyle/>
        <a:p>
          <a:r>
            <a:rPr lang="es-ES" sz="1600" dirty="0" smtClean="0">
              <a:effectLst>
                <a:glow rad="228600">
                  <a:schemeClr val="accent1">
                    <a:satMod val="175000"/>
                    <a:alpha val="40000"/>
                  </a:schemeClr>
                </a:glow>
              </a:effectLst>
            </a:rPr>
            <a:t>Proyectos</a:t>
          </a:r>
          <a:endParaRPr lang="es-ES" sz="1600" dirty="0">
            <a:effectLst>
              <a:glow rad="228600">
                <a:schemeClr val="accent1">
                  <a:satMod val="175000"/>
                  <a:alpha val="40000"/>
                </a:schemeClr>
              </a:glow>
            </a:effectLst>
          </a:endParaRPr>
        </a:p>
      </dgm:t>
    </dgm:pt>
    <dgm:pt modelId="{7BD70628-5BF1-43AA-AF38-0DC4AE083E92}" type="parTrans" cxnId="{D4E430D3-BEF4-46D9-ACC6-C226EE100147}">
      <dgm:prSet/>
      <dgm:spPr/>
      <dgm:t>
        <a:bodyPr/>
        <a:lstStyle/>
        <a:p>
          <a:endParaRPr lang="es-ES"/>
        </a:p>
      </dgm:t>
    </dgm:pt>
    <dgm:pt modelId="{FC4C508B-2A7E-428D-B831-39192F07533D}" type="sibTrans" cxnId="{D4E430D3-BEF4-46D9-ACC6-C226EE100147}">
      <dgm:prSet/>
      <dgm:spPr/>
      <dgm:t>
        <a:bodyPr/>
        <a:lstStyle/>
        <a:p>
          <a:endParaRPr lang="es-ES"/>
        </a:p>
      </dgm:t>
    </dgm:pt>
    <dgm:pt modelId="{F70B4EA9-C3F2-45FB-B351-24D55C1F68BC}" type="pres">
      <dgm:prSet presAssocID="{8EAFE8ED-02C2-46F8-A5E6-A16B7002AA7E}" presName="Name0" presStyleCnt="0">
        <dgm:presLayoutVars>
          <dgm:chMax val="7"/>
          <dgm:resizeHandles val="exact"/>
        </dgm:presLayoutVars>
      </dgm:prSet>
      <dgm:spPr/>
      <dgm:t>
        <a:bodyPr/>
        <a:lstStyle/>
        <a:p>
          <a:endParaRPr lang="es-ES"/>
        </a:p>
      </dgm:t>
    </dgm:pt>
    <dgm:pt modelId="{910F69F6-A186-470D-B099-DCC558B56DD0}" type="pres">
      <dgm:prSet presAssocID="{8EAFE8ED-02C2-46F8-A5E6-A16B7002AA7E}" presName="comp1" presStyleCnt="0"/>
      <dgm:spPr/>
      <dgm:t>
        <a:bodyPr/>
        <a:lstStyle/>
        <a:p>
          <a:endParaRPr lang="es-ES"/>
        </a:p>
      </dgm:t>
    </dgm:pt>
    <dgm:pt modelId="{6DB31F02-9F1D-4622-A722-433D7817FA10}" type="pres">
      <dgm:prSet presAssocID="{8EAFE8ED-02C2-46F8-A5E6-A16B7002AA7E}" presName="circle1" presStyleLbl="node1" presStyleIdx="0" presStyleCnt="4"/>
      <dgm:spPr/>
      <dgm:t>
        <a:bodyPr/>
        <a:lstStyle/>
        <a:p>
          <a:endParaRPr lang="es-ES"/>
        </a:p>
      </dgm:t>
    </dgm:pt>
    <dgm:pt modelId="{A6665B6B-D261-4D2A-93BA-0B7E0F715205}" type="pres">
      <dgm:prSet presAssocID="{8EAFE8ED-02C2-46F8-A5E6-A16B7002AA7E}" presName="c1text" presStyleLbl="node1" presStyleIdx="0" presStyleCnt="4">
        <dgm:presLayoutVars>
          <dgm:bulletEnabled val="1"/>
        </dgm:presLayoutVars>
      </dgm:prSet>
      <dgm:spPr/>
      <dgm:t>
        <a:bodyPr/>
        <a:lstStyle/>
        <a:p>
          <a:endParaRPr lang="es-ES"/>
        </a:p>
      </dgm:t>
    </dgm:pt>
    <dgm:pt modelId="{2D5D9075-96C4-4F52-820E-8A822BE3F957}" type="pres">
      <dgm:prSet presAssocID="{8EAFE8ED-02C2-46F8-A5E6-A16B7002AA7E}" presName="comp2" presStyleCnt="0"/>
      <dgm:spPr/>
      <dgm:t>
        <a:bodyPr/>
        <a:lstStyle/>
        <a:p>
          <a:endParaRPr lang="es-ES"/>
        </a:p>
      </dgm:t>
    </dgm:pt>
    <dgm:pt modelId="{2E7399EB-DB3F-4086-A535-F6CC4040EC83}" type="pres">
      <dgm:prSet presAssocID="{8EAFE8ED-02C2-46F8-A5E6-A16B7002AA7E}" presName="circle2" presStyleLbl="node1" presStyleIdx="1" presStyleCnt="4"/>
      <dgm:spPr/>
      <dgm:t>
        <a:bodyPr/>
        <a:lstStyle/>
        <a:p>
          <a:endParaRPr lang="es-ES"/>
        </a:p>
      </dgm:t>
    </dgm:pt>
    <dgm:pt modelId="{D5B18352-24B2-4D00-9F17-8B36113432E2}" type="pres">
      <dgm:prSet presAssocID="{8EAFE8ED-02C2-46F8-A5E6-A16B7002AA7E}" presName="c2text" presStyleLbl="node1" presStyleIdx="1" presStyleCnt="4">
        <dgm:presLayoutVars>
          <dgm:bulletEnabled val="1"/>
        </dgm:presLayoutVars>
      </dgm:prSet>
      <dgm:spPr/>
      <dgm:t>
        <a:bodyPr/>
        <a:lstStyle/>
        <a:p>
          <a:endParaRPr lang="es-ES"/>
        </a:p>
      </dgm:t>
    </dgm:pt>
    <dgm:pt modelId="{CAEF2BBF-C80C-466C-82C5-6392973B5CD5}" type="pres">
      <dgm:prSet presAssocID="{8EAFE8ED-02C2-46F8-A5E6-A16B7002AA7E}" presName="comp3" presStyleCnt="0"/>
      <dgm:spPr/>
      <dgm:t>
        <a:bodyPr/>
        <a:lstStyle/>
        <a:p>
          <a:endParaRPr lang="es-ES"/>
        </a:p>
      </dgm:t>
    </dgm:pt>
    <dgm:pt modelId="{BE7B72C5-511D-46CD-A8CE-61AEF27B38C0}" type="pres">
      <dgm:prSet presAssocID="{8EAFE8ED-02C2-46F8-A5E6-A16B7002AA7E}" presName="circle3" presStyleLbl="node1" presStyleIdx="2" presStyleCnt="4"/>
      <dgm:spPr/>
      <dgm:t>
        <a:bodyPr/>
        <a:lstStyle/>
        <a:p>
          <a:endParaRPr lang="es-ES"/>
        </a:p>
      </dgm:t>
    </dgm:pt>
    <dgm:pt modelId="{E2A1DA0D-4992-4FD5-A98A-9C3636CFF9C9}" type="pres">
      <dgm:prSet presAssocID="{8EAFE8ED-02C2-46F8-A5E6-A16B7002AA7E}" presName="c3text" presStyleLbl="node1" presStyleIdx="2" presStyleCnt="4">
        <dgm:presLayoutVars>
          <dgm:bulletEnabled val="1"/>
        </dgm:presLayoutVars>
      </dgm:prSet>
      <dgm:spPr/>
      <dgm:t>
        <a:bodyPr/>
        <a:lstStyle/>
        <a:p>
          <a:endParaRPr lang="es-ES"/>
        </a:p>
      </dgm:t>
    </dgm:pt>
    <dgm:pt modelId="{CB906027-F9A2-423B-9C3C-44DD02FDB3FF}" type="pres">
      <dgm:prSet presAssocID="{8EAFE8ED-02C2-46F8-A5E6-A16B7002AA7E}" presName="comp4" presStyleCnt="0"/>
      <dgm:spPr/>
      <dgm:t>
        <a:bodyPr/>
        <a:lstStyle/>
        <a:p>
          <a:endParaRPr lang="es-ES"/>
        </a:p>
      </dgm:t>
    </dgm:pt>
    <dgm:pt modelId="{F0E24310-25BC-48F7-BEAA-69A34D0B4804}" type="pres">
      <dgm:prSet presAssocID="{8EAFE8ED-02C2-46F8-A5E6-A16B7002AA7E}" presName="circle4" presStyleLbl="node1" presStyleIdx="3" presStyleCnt="4"/>
      <dgm:spPr/>
      <dgm:t>
        <a:bodyPr/>
        <a:lstStyle/>
        <a:p>
          <a:endParaRPr lang="es-ES"/>
        </a:p>
      </dgm:t>
    </dgm:pt>
    <dgm:pt modelId="{7701343E-F9F3-4D99-9FD2-CFF147A4929D}" type="pres">
      <dgm:prSet presAssocID="{8EAFE8ED-02C2-46F8-A5E6-A16B7002AA7E}" presName="c4text" presStyleLbl="node1" presStyleIdx="3" presStyleCnt="4">
        <dgm:presLayoutVars>
          <dgm:bulletEnabled val="1"/>
        </dgm:presLayoutVars>
      </dgm:prSet>
      <dgm:spPr/>
      <dgm:t>
        <a:bodyPr/>
        <a:lstStyle/>
        <a:p>
          <a:endParaRPr lang="es-ES"/>
        </a:p>
      </dgm:t>
    </dgm:pt>
  </dgm:ptLst>
  <dgm:cxnLst>
    <dgm:cxn modelId="{F3D88D20-723E-DB4A-82F6-12EBA2883B7C}" type="presOf" srcId="{F644A8FB-B329-4241-A826-ED90FA412C8D}" destId="{7701343E-F9F3-4D99-9FD2-CFF147A4929D}" srcOrd="1" destOrd="0" presId="urn:microsoft.com/office/officeart/2005/8/layout/venn2"/>
    <dgm:cxn modelId="{4716387C-4B9C-9C47-A476-78C5E2DD10BD}" type="presOf" srcId="{D3089A09-AD49-44D2-AF34-4F3EA56E56A2}" destId="{A6665B6B-D261-4D2A-93BA-0B7E0F715205}" srcOrd="1" destOrd="0" presId="urn:microsoft.com/office/officeart/2005/8/layout/venn2"/>
    <dgm:cxn modelId="{80703C3D-1C2E-194F-BAE0-3651D778FB86}" type="presOf" srcId="{D3089A09-AD49-44D2-AF34-4F3EA56E56A2}" destId="{6DB31F02-9F1D-4622-A722-433D7817FA10}" srcOrd="0" destOrd="0" presId="urn:microsoft.com/office/officeart/2005/8/layout/venn2"/>
    <dgm:cxn modelId="{4CF5FA8C-A81D-5049-A1CC-6BC2D63A6342}" type="presOf" srcId="{F644A8FB-B329-4241-A826-ED90FA412C8D}" destId="{F0E24310-25BC-48F7-BEAA-69A34D0B4804}" srcOrd="0" destOrd="0" presId="urn:microsoft.com/office/officeart/2005/8/layout/venn2"/>
    <dgm:cxn modelId="{A44F4BD7-8948-2F41-83A9-F469939F7C19}" type="presOf" srcId="{A67D3A67-4DEC-4151-9F6D-0A70B713DE9E}" destId="{2E7399EB-DB3F-4086-A535-F6CC4040EC83}" srcOrd="0" destOrd="0" presId="urn:microsoft.com/office/officeart/2005/8/layout/venn2"/>
    <dgm:cxn modelId="{D4E430D3-BEF4-46D9-ACC6-C226EE100147}" srcId="{8EAFE8ED-02C2-46F8-A5E6-A16B7002AA7E}" destId="{F644A8FB-B329-4241-A826-ED90FA412C8D}" srcOrd="3" destOrd="0" parTransId="{7BD70628-5BF1-43AA-AF38-0DC4AE083E92}" sibTransId="{FC4C508B-2A7E-428D-B831-39192F07533D}"/>
    <dgm:cxn modelId="{6744CFD5-4D64-CF42-AAE0-F022D3E6BE0F}" type="presOf" srcId="{2DE8881B-7654-4D25-8D0A-5A4BD37CBD03}" destId="{E2A1DA0D-4992-4FD5-A98A-9C3636CFF9C9}" srcOrd="1" destOrd="0" presId="urn:microsoft.com/office/officeart/2005/8/layout/venn2"/>
    <dgm:cxn modelId="{8E83229A-295D-488B-8C5A-F42ED8ECB425}" srcId="{8EAFE8ED-02C2-46F8-A5E6-A16B7002AA7E}" destId="{D3089A09-AD49-44D2-AF34-4F3EA56E56A2}" srcOrd="0" destOrd="0" parTransId="{658FBC41-8194-4EEB-924E-307A1D70FFFA}" sibTransId="{93DA3FE9-C357-4EB6-905E-A82CA565286B}"/>
    <dgm:cxn modelId="{A77A851E-6843-4351-A180-A0F6E9EBDC58}" srcId="{8EAFE8ED-02C2-46F8-A5E6-A16B7002AA7E}" destId="{A67D3A67-4DEC-4151-9F6D-0A70B713DE9E}" srcOrd="1" destOrd="0" parTransId="{BEC027C5-5D47-44C0-BB36-84C13BE687FD}" sibTransId="{B01F8CCA-68DC-444D-AFFE-55CA15722E96}"/>
    <dgm:cxn modelId="{8EAC22FA-7971-124E-8192-325C70B4598F}" type="presOf" srcId="{2DE8881B-7654-4D25-8D0A-5A4BD37CBD03}" destId="{BE7B72C5-511D-46CD-A8CE-61AEF27B38C0}" srcOrd="0" destOrd="0" presId="urn:microsoft.com/office/officeart/2005/8/layout/venn2"/>
    <dgm:cxn modelId="{4F339FDF-5B4D-43C5-A9A7-C26F9246B410}" srcId="{8EAFE8ED-02C2-46F8-A5E6-A16B7002AA7E}" destId="{2DE8881B-7654-4D25-8D0A-5A4BD37CBD03}" srcOrd="2" destOrd="0" parTransId="{614A0980-95E6-4A96-BCA9-C1974B592452}" sibTransId="{A86B0B84-368B-47C5-B153-7D4E332370B6}"/>
    <dgm:cxn modelId="{AA120FF0-79CE-7744-BE37-C2C40E27D9FC}" type="presOf" srcId="{A67D3A67-4DEC-4151-9F6D-0A70B713DE9E}" destId="{D5B18352-24B2-4D00-9F17-8B36113432E2}" srcOrd="1" destOrd="0" presId="urn:microsoft.com/office/officeart/2005/8/layout/venn2"/>
    <dgm:cxn modelId="{40E09681-B070-9144-AD9D-194CA00B7D7A}" type="presOf" srcId="{8EAFE8ED-02C2-46F8-A5E6-A16B7002AA7E}" destId="{F70B4EA9-C3F2-45FB-B351-24D55C1F68BC}" srcOrd="0" destOrd="0" presId="urn:microsoft.com/office/officeart/2005/8/layout/venn2"/>
    <dgm:cxn modelId="{7D0EC62B-4B83-C245-9CCF-EC522ECD7E40}" type="presParOf" srcId="{F70B4EA9-C3F2-45FB-B351-24D55C1F68BC}" destId="{910F69F6-A186-470D-B099-DCC558B56DD0}" srcOrd="0" destOrd="0" presId="urn:microsoft.com/office/officeart/2005/8/layout/venn2"/>
    <dgm:cxn modelId="{8D772DF8-F9F6-204B-B19F-1D9D60CCE179}" type="presParOf" srcId="{910F69F6-A186-470D-B099-DCC558B56DD0}" destId="{6DB31F02-9F1D-4622-A722-433D7817FA10}" srcOrd="0" destOrd="0" presId="urn:microsoft.com/office/officeart/2005/8/layout/venn2"/>
    <dgm:cxn modelId="{F4656BEE-295E-644C-8A8C-6172E9F9E32B}" type="presParOf" srcId="{910F69F6-A186-470D-B099-DCC558B56DD0}" destId="{A6665B6B-D261-4D2A-93BA-0B7E0F715205}" srcOrd="1" destOrd="0" presId="urn:microsoft.com/office/officeart/2005/8/layout/venn2"/>
    <dgm:cxn modelId="{CBDE8C8B-AC50-1149-A469-EB78E8D1BA44}" type="presParOf" srcId="{F70B4EA9-C3F2-45FB-B351-24D55C1F68BC}" destId="{2D5D9075-96C4-4F52-820E-8A822BE3F957}" srcOrd="1" destOrd="0" presId="urn:microsoft.com/office/officeart/2005/8/layout/venn2"/>
    <dgm:cxn modelId="{72A66A62-BDE6-6E42-8FED-F1486E1235C0}" type="presParOf" srcId="{2D5D9075-96C4-4F52-820E-8A822BE3F957}" destId="{2E7399EB-DB3F-4086-A535-F6CC4040EC83}" srcOrd="0" destOrd="0" presId="urn:microsoft.com/office/officeart/2005/8/layout/venn2"/>
    <dgm:cxn modelId="{8076584E-45E4-8E48-A919-0F5F15D35CC3}" type="presParOf" srcId="{2D5D9075-96C4-4F52-820E-8A822BE3F957}" destId="{D5B18352-24B2-4D00-9F17-8B36113432E2}" srcOrd="1" destOrd="0" presId="urn:microsoft.com/office/officeart/2005/8/layout/venn2"/>
    <dgm:cxn modelId="{6C227E18-4128-7344-A557-9ADA44EBD7E7}" type="presParOf" srcId="{F70B4EA9-C3F2-45FB-B351-24D55C1F68BC}" destId="{CAEF2BBF-C80C-466C-82C5-6392973B5CD5}" srcOrd="2" destOrd="0" presId="urn:microsoft.com/office/officeart/2005/8/layout/venn2"/>
    <dgm:cxn modelId="{D0BC43DF-DB1F-EF41-AD9C-CC6AB4E2812F}" type="presParOf" srcId="{CAEF2BBF-C80C-466C-82C5-6392973B5CD5}" destId="{BE7B72C5-511D-46CD-A8CE-61AEF27B38C0}" srcOrd="0" destOrd="0" presId="urn:microsoft.com/office/officeart/2005/8/layout/venn2"/>
    <dgm:cxn modelId="{9DA4F4C1-18F2-214C-A528-3047D551273A}" type="presParOf" srcId="{CAEF2BBF-C80C-466C-82C5-6392973B5CD5}" destId="{E2A1DA0D-4992-4FD5-A98A-9C3636CFF9C9}" srcOrd="1" destOrd="0" presId="urn:microsoft.com/office/officeart/2005/8/layout/venn2"/>
    <dgm:cxn modelId="{836CE596-F1A5-A740-8849-0D265491C484}" type="presParOf" srcId="{F70B4EA9-C3F2-45FB-B351-24D55C1F68BC}" destId="{CB906027-F9A2-423B-9C3C-44DD02FDB3FF}" srcOrd="3" destOrd="0" presId="urn:microsoft.com/office/officeart/2005/8/layout/venn2"/>
    <dgm:cxn modelId="{ADEC3756-A51D-8044-96A5-A96BA33F36A1}" type="presParOf" srcId="{CB906027-F9A2-423B-9C3C-44DD02FDB3FF}" destId="{F0E24310-25BC-48F7-BEAA-69A34D0B4804}" srcOrd="0" destOrd="0" presId="urn:microsoft.com/office/officeart/2005/8/layout/venn2"/>
    <dgm:cxn modelId="{12601089-E089-4B4F-A234-547B2A38A7EC}" type="presParOf" srcId="{CB906027-F9A2-423B-9C3C-44DD02FDB3FF}" destId="{7701343E-F9F3-4D99-9FD2-CFF147A4929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AFE8ED-02C2-46F8-A5E6-A16B7002AA7E}" type="doc">
      <dgm:prSet loTypeId="urn:microsoft.com/office/officeart/2005/8/layout/venn2" loCatId="relationship" qsTypeId="urn:microsoft.com/office/officeart/2005/8/quickstyle/3d2" qsCatId="3D" csTypeId="urn:microsoft.com/office/officeart/2005/8/colors/colorful2" csCatId="colorful" phldr="1"/>
      <dgm:spPr/>
      <dgm:t>
        <a:bodyPr/>
        <a:lstStyle/>
        <a:p>
          <a:endParaRPr lang="es-ES"/>
        </a:p>
      </dgm:t>
    </dgm:pt>
    <dgm:pt modelId="{D3089A09-AD49-44D2-AF34-4F3EA56E56A2}">
      <dgm:prSet phldrT="[Texto]"/>
      <dgm:spPr/>
      <dgm:t>
        <a:bodyPr/>
        <a:lstStyle/>
        <a:p>
          <a:r>
            <a:rPr lang="es-ES" dirty="0" smtClean="0"/>
            <a:t>Asociaciones</a:t>
          </a:r>
          <a:endParaRPr lang="es-ES" dirty="0"/>
        </a:p>
      </dgm:t>
    </dgm:pt>
    <dgm:pt modelId="{658FBC41-8194-4EEB-924E-307A1D70FFFA}" type="parTrans" cxnId="{8E83229A-295D-488B-8C5A-F42ED8ECB425}">
      <dgm:prSet/>
      <dgm:spPr/>
      <dgm:t>
        <a:bodyPr/>
        <a:lstStyle/>
        <a:p>
          <a:endParaRPr lang="es-ES"/>
        </a:p>
      </dgm:t>
    </dgm:pt>
    <dgm:pt modelId="{93DA3FE9-C357-4EB6-905E-A82CA565286B}" type="sibTrans" cxnId="{8E83229A-295D-488B-8C5A-F42ED8ECB425}">
      <dgm:prSet/>
      <dgm:spPr/>
      <dgm:t>
        <a:bodyPr/>
        <a:lstStyle/>
        <a:p>
          <a:endParaRPr lang="es-ES"/>
        </a:p>
      </dgm:t>
    </dgm:pt>
    <dgm:pt modelId="{A67D3A67-4DEC-4151-9F6D-0A70B713DE9E}">
      <dgm:prSet phldrT="[Texto]" custT="1"/>
      <dgm:spPr/>
      <dgm:t>
        <a:bodyPr/>
        <a:lstStyle/>
        <a:p>
          <a:r>
            <a:rPr lang="es-ES" sz="1400" dirty="0" smtClean="0"/>
            <a:t>Infraestructuras</a:t>
          </a:r>
          <a:endParaRPr lang="es-ES" sz="1400" dirty="0"/>
        </a:p>
      </dgm:t>
    </dgm:pt>
    <dgm:pt modelId="{BEC027C5-5D47-44C0-BB36-84C13BE687FD}" type="parTrans" cxnId="{A77A851E-6843-4351-A180-A0F6E9EBDC58}">
      <dgm:prSet/>
      <dgm:spPr/>
      <dgm:t>
        <a:bodyPr/>
        <a:lstStyle/>
        <a:p>
          <a:endParaRPr lang="es-ES"/>
        </a:p>
      </dgm:t>
    </dgm:pt>
    <dgm:pt modelId="{B01F8CCA-68DC-444D-AFFE-55CA15722E96}" type="sibTrans" cxnId="{A77A851E-6843-4351-A180-A0F6E9EBDC58}">
      <dgm:prSet/>
      <dgm:spPr/>
      <dgm:t>
        <a:bodyPr/>
        <a:lstStyle/>
        <a:p>
          <a:endParaRPr lang="es-ES"/>
        </a:p>
      </dgm:t>
    </dgm:pt>
    <dgm:pt modelId="{2DE8881B-7654-4D25-8D0A-5A4BD37CBD03}">
      <dgm:prSet phldrT="[Texto]" custT="1"/>
      <dgm:spPr/>
      <dgm:t>
        <a:bodyPr/>
        <a:lstStyle/>
        <a:p>
          <a:r>
            <a:rPr lang="es-ES" sz="1400" dirty="0" smtClean="0">
              <a:effectLst>
                <a:glow rad="228600">
                  <a:schemeClr val="accent1">
                    <a:satMod val="175000"/>
                    <a:alpha val="40000"/>
                  </a:schemeClr>
                </a:glow>
              </a:effectLst>
            </a:rPr>
            <a:t>Centros de Investigación</a:t>
          </a:r>
          <a:endParaRPr lang="es-ES" sz="1400" dirty="0">
            <a:effectLst>
              <a:glow rad="228600">
                <a:schemeClr val="accent1">
                  <a:satMod val="175000"/>
                  <a:alpha val="40000"/>
                </a:schemeClr>
              </a:glow>
            </a:effectLst>
          </a:endParaRPr>
        </a:p>
      </dgm:t>
    </dgm:pt>
    <dgm:pt modelId="{614A0980-95E6-4A96-BCA9-C1974B592452}" type="parTrans" cxnId="{4F339FDF-5B4D-43C5-A9A7-C26F9246B410}">
      <dgm:prSet/>
      <dgm:spPr/>
      <dgm:t>
        <a:bodyPr/>
        <a:lstStyle/>
        <a:p>
          <a:endParaRPr lang="es-ES"/>
        </a:p>
      </dgm:t>
    </dgm:pt>
    <dgm:pt modelId="{A86B0B84-368B-47C5-B153-7D4E332370B6}" type="sibTrans" cxnId="{4F339FDF-5B4D-43C5-A9A7-C26F9246B410}">
      <dgm:prSet/>
      <dgm:spPr/>
      <dgm:t>
        <a:bodyPr/>
        <a:lstStyle/>
        <a:p>
          <a:endParaRPr lang="es-ES"/>
        </a:p>
      </dgm:t>
    </dgm:pt>
    <dgm:pt modelId="{F644A8FB-B329-4241-A826-ED90FA412C8D}">
      <dgm:prSet phldrT="[Texto]" custT="1"/>
      <dgm:spPr/>
      <dgm:t>
        <a:bodyPr/>
        <a:lstStyle/>
        <a:p>
          <a:r>
            <a:rPr lang="es-ES" sz="1600" dirty="0" smtClean="0"/>
            <a:t>Proyectos</a:t>
          </a:r>
          <a:endParaRPr lang="es-ES" sz="1600" dirty="0"/>
        </a:p>
      </dgm:t>
    </dgm:pt>
    <dgm:pt modelId="{7BD70628-5BF1-43AA-AF38-0DC4AE083E92}" type="parTrans" cxnId="{D4E430D3-BEF4-46D9-ACC6-C226EE100147}">
      <dgm:prSet/>
      <dgm:spPr/>
      <dgm:t>
        <a:bodyPr/>
        <a:lstStyle/>
        <a:p>
          <a:endParaRPr lang="es-ES"/>
        </a:p>
      </dgm:t>
    </dgm:pt>
    <dgm:pt modelId="{FC4C508B-2A7E-428D-B831-39192F07533D}" type="sibTrans" cxnId="{D4E430D3-BEF4-46D9-ACC6-C226EE100147}">
      <dgm:prSet/>
      <dgm:spPr/>
      <dgm:t>
        <a:bodyPr/>
        <a:lstStyle/>
        <a:p>
          <a:endParaRPr lang="es-ES"/>
        </a:p>
      </dgm:t>
    </dgm:pt>
    <dgm:pt modelId="{F70B4EA9-C3F2-45FB-B351-24D55C1F68BC}" type="pres">
      <dgm:prSet presAssocID="{8EAFE8ED-02C2-46F8-A5E6-A16B7002AA7E}" presName="Name0" presStyleCnt="0">
        <dgm:presLayoutVars>
          <dgm:chMax val="7"/>
          <dgm:resizeHandles val="exact"/>
        </dgm:presLayoutVars>
      </dgm:prSet>
      <dgm:spPr/>
      <dgm:t>
        <a:bodyPr/>
        <a:lstStyle/>
        <a:p>
          <a:endParaRPr lang="es-ES"/>
        </a:p>
      </dgm:t>
    </dgm:pt>
    <dgm:pt modelId="{910F69F6-A186-470D-B099-DCC558B56DD0}" type="pres">
      <dgm:prSet presAssocID="{8EAFE8ED-02C2-46F8-A5E6-A16B7002AA7E}" presName="comp1" presStyleCnt="0"/>
      <dgm:spPr/>
      <dgm:t>
        <a:bodyPr/>
        <a:lstStyle/>
        <a:p>
          <a:endParaRPr lang="es-ES"/>
        </a:p>
      </dgm:t>
    </dgm:pt>
    <dgm:pt modelId="{6DB31F02-9F1D-4622-A722-433D7817FA10}" type="pres">
      <dgm:prSet presAssocID="{8EAFE8ED-02C2-46F8-A5E6-A16B7002AA7E}" presName="circle1" presStyleLbl="node1" presStyleIdx="0" presStyleCnt="4"/>
      <dgm:spPr/>
      <dgm:t>
        <a:bodyPr/>
        <a:lstStyle/>
        <a:p>
          <a:endParaRPr lang="es-ES"/>
        </a:p>
      </dgm:t>
    </dgm:pt>
    <dgm:pt modelId="{A6665B6B-D261-4D2A-93BA-0B7E0F715205}" type="pres">
      <dgm:prSet presAssocID="{8EAFE8ED-02C2-46F8-A5E6-A16B7002AA7E}" presName="c1text" presStyleLbl="node1" presStyleIdx="0" presStyleCnt="4">
        <dgm:presLayoutVars>
          <dgm:bulletEnabled val="1"/>
        </dgm:presLayoutVars>
      </dgm:prSet>
      <dgm:spPr/>
      <dgm:t>
        <a:bodyPr/>
        <a:lstStyle/>
        <a:p>
          <a:endParaRPr lang="es-ES"/>
        </a:p>
      </dgm:t>
    </dgm:pt>
    <dgm:pt modelId="{2D5D9075-96C4-4F52-820E-8A822BE3F957}" type="pres">
      <dgm:prSet presAssocID="{8EAFE8ED-02C2-46F8-A5E6-A16B7002AA7E}" presName="comp2" presStyleCnt="0"/>
      <dgm:spPr/>
      <dgm:t>
        <a:bodyPr/>
        <a:lstStyle/>
        <a:p>
          <a:endParaRPr lang="es-ES"/>
        </a:p>
      </dgm:t>
    </dgm:pt>
    <dgm:pt modelId="{2E7399EB-DB3F-4086-A535-F6CC4040EC83}" type="pres">
      <dgm:prSet presAssocID="{8EAFE8ED-02C2-46F8-A5E6-A16B7002AA7E}" presName="circle2" presStyleLbl="node1" presStyleIdx="1" presStyleCnt="4"/>
      <dgm:spPr/>
      <dgm:t>
        <a:bodyPr/>
        <a:lstStyle/>
        <a:p>
          <a:endParaRPr lang="es-ES"/>
        </a:p>
      </dgm:t>
    </dgm:pt>
    <dgm:pt modelId="{D5B18352-24B2-4D00-9F17-8B36113432E2}" type="pres">
      <dgm:prSet presAssocID="{8EAFE8ED-02C2-46F8-A5E6-A16B7002AA7E}" presName="c2text" presStyleLbl="node1" presStyleIdx="1" presStyleCnt="4">
        <dgm:presLayoutVars>
          <dgm:bulletEnabled val="1"/>
        </dgm:presLayoutVars>
      </dgm:prSet>
      <dgm:spPr/>
      <dgm:t>
        <a:bodyPr/>
        <a:lstStyle/>
        <a:p>
          <a:endParaRPr lang="es-ES"/>
        </a:p>
      </dgm:t>
    </dgm:pt>
    <dgm:pt modelId="{CAEF2BBF-C80C-466C-82C5-6392973B5CD5}" type="pres">
      <dgm:prSet presAssocID="{8EAFE8ED-02C2-46F8-A5E6-A16B7002AA7E}" presName="comp3" presStyleCnt="0"/>
      <dgm:spPr/>
      <dgm:t>
        <a:bodyPr/>
        <a:lstStyle/>
        <a:p>
          <a:endParaRPr lang="es-ES"/>
        </a:p>
      </dgm:t>
    </dgm:pt>
    <dgm:pt modelId="{BE7B72C5-511D-46CD-A8CE-61AEF27B38C0}" type="pres">
      <dgm:prSet presAssocID="{8EAFE8ED-02C2-46F8-A5E6-A16B7002AA7E}" presName="circle3" presStyleLbl="node1" presStyleIdx="2" presStyleCnt="4"/>
      <dgm:spPr/>
      <dgm:t>
        <a:bodyPr/>
        <a:lstStyle/>
        <a:p>
          <a:endParaRPr lang="es-ES"/>
        </a:p>
      </dgm:t>
    </dgm:pt>
    <dgm:pt modelId="{E2A1DA0D-4992-4FD5-A98A-9C3636CFF9C9}" type="pres">
      <dgm:prSet presAssocID="{8EAFE8ED-02C2-46F8-A5E6-A16B7002AA7E}" presName="c3text" presStyleLbl="node1" presStyleIdx="2" presStyleCnt="4">
        <dgm:presLayoutVars>
          <dgm:bulletEnabled val="1"/>
        </dgm:presLayoutVars>
      </dgm:prSet>
      <dgm:spPr/>
      <dgm:t>
        <a:bodyPr/>
        <a:lstStyle/>
        <a:p>
          <a:endParaRPr lang="es-ES"/>
        </a:p>
      </dgm:t>
    </dgm:pt>
    <dgm:pt modelId="{CB906027-F9A2-423B-9C3C-44DD02FDB3FF}" type="pres">
      <dgm:prSet presAssocID="{8EAFE8ED-02C2-46F8-A5E6-A16B7002AA7E}" presName="comp4" presStyleCnt="0"/>
      <dgm:spPr/>
      <dgm:t>
        <a:bodyPr/>
        <a:lstStyle/>
        <a:p>
          <a:endParaRPr lang="es-ES"/>
        </a:p>
      </dgm:t>
    </dgm:pt>
    <dgm:pt modelId="{F0E24310-25BC-48F7-BEAA-69A34D0B4804}" type="pres">
      <dgm:prSet presAssocID="{8EAFE8ED-02C2-46F8-A5E6-A16B7002AA7E}" presName="circle4" presStyleLbl="node1" presStyleIdx="3" presStyleCnt="4"/>
      <dgm:spPr/>
      <dgm:t>
        <a:bodyPr/>
        <a:lstStyle/>
        <a:p>
          <a:endParaRPr lang="es-ES"/>
        </a:p>
      </dgm:t>
    </dgm:pt>
    <dgm:pt modelId="{7701343E-F9F3-4D99-9FD2-CFF147A4929D}" type="pres">
      <dgm:prSet presAssocID="{8EAFE8ED-02C2-46F8-A5E6-A16B7002AA7E}" presName="c4text" presStyleLbl="node1" presStyleIdx="3" presStyleCnt="4">
        <dgm:presLayoutVars>
          <dgm:bulletEnabled val="1"/>
        </dgm:presLayoutVars>
      </dgm:prSet>
      <dgm:spPr/>
      <dgm:t>
        <a:bodyPr/>
        <a:lstStyle/>
        <a:p>
          <a:endParaRPr lang="es-ES"/>
        </a:p>
      </dgm:t>
    </dgm:pt>
  </dgm:ptLst>
  <dgm:cxnLst>
    <dgm:cxn modelId="{DB9CEE7E-179F-F047-8FEA-6952124DC4CC}" type="presOf" srcId="{A67D3A67-4DEC-4151-9F6D-0A70B713DE9E}" destId="{2E7399EB-DB3F-4086-A535-F6CC4040EC83}" srcOrd="0" destOrd="0" presId="urn:microsoft.com/office/officeart/2005/8/layout/venn2"/>
    <dgm:cxn modelId="{8E83229A-295D-488B-8C5A-F42ED8ECB425}" srcId="{8EAFE8ED-02C2-46F8-A5E6-A16B7002AA7E}" destId="{D3089A09-AD49-44D2-AF34-4F3EA56E56A2}" srcOrd="0" destOrd="0" parTransId="{658FBC41-8194-4EEB-924E-307A1D70FFFA}" sibTransId="{93DA3FE9-C357-4EB6-905E-A82CA565286B}"/>
    <dgm:cxn modelId="{F6328716-9F03-434D-ADCC-4C21D441E633}" type="presOf" srcId="{D3089A09-AD49-44D2-AF34-4F3EA56E56A2}" destId="{A6665B6B-D261-4D2A-93BA-0B7E0F715205}" srcOrd="1" destOrd="0" presId="urn:microsoft.com/office/officeart/2005/8/layout/venn2"/>
    <dgm:cxn modelId="{D4E430D3-BEF4-46D9-ACC6-C226EE100147}" srcId="{8EAFE8ED-02C2-46F8-A5E6-A16B7002AA7E}" destId="{F644A8FB-B329-4241-A826-ED90FA412C8D}" srcOrd="3" destOrd="0" parTransId="{7BD70628-5BF1-43AA-AF38-0DC4AE083E92}" sibTransId="{FC4C508B-2A7E-428D-B831-39192F07533D}"/>
    <dgm:cxn modelId="{D7334266-435D-C546-A450-5AF202386C66}" type="presOf" srcId="{F644A8FB-B329-4241-A826-ED90FA412C8D}" destId="{F0E24310-25BC-48F7-BEAA-69A34D0B4804}" srcOrd="0" destOrd="0" presId="urn:microsoft.com/office/officeart/2005/8/layout/venn2"/>
    <dgm:cxn modelId="{A77A851E-6843-4351-A180-A0F6E9EBDC58}" srcId="{8EAFE8ED-02C2-46F8-A5E6-A16B7002AA7E}" destId="{A67D3A67-4DEC-4151-9F6D-0A70B713DE9E}" srcOrd="1" destOrd="0" parTransId="{BEC027C5-5D47-44C0-BB36-84C13BE687FD}" sibTransId="{B01F8CCA-68DC-444D-AFFE-55CA15722E96}"/>
    <dgm:cxn modelId="{4F339FDF-5B4D-43C5-A9A7-C26F9246B410}" srcId="{8EAFE8ED-02C2-46F8-A5E6-A16B7002AA7E}" destId="{2DE8881B-7654-4D25-8D0A-5A4BD37CBD03}" srcOrd="2" destOrd="0" parTransId="{614A0980-95E6-4A96-BCA9-C1974B592452}" sibTransId="{A86B0B84-368B-47C5-B153-7D4E332370B6}"/>
    <dgm:cxn modelId="{0FA21246-EDFF-0C43-B5F1-EC49338C19E6}" type="presOf" srcId="{F644A8FB-B329-4241-A826-ED90FA412C8D}" destId="{7701343E-F9F3-4D99-9FD2-CFF147A4929D}" srcOrd="1" destOrd="0" presId="urn:microsoft.com/office/officeart/2005/8/layout/venn2"/>
    <dgm:cxn modelId="{34F7FC3D-6FCD-2C4D-AE09-4182DB863255}" type="presOf" srcId="{D3089A09-AD49-44D2-AF34-4F3EA56E56A2}" destId="{6DB31F02-9F1D-4622-A722-433D7817FA10}" srcOrd="0" destOrd="0" presId="urn:microsoft.com/office/officeart/2005/8/layout/venn2"/>
    <dgm:cxn modelId="{F4038880-2528-A843-80F2-0F316C96AFEF}" type="presOf" srcId="{2DE8881B-7654-4D25-8D0A-5A4BD37CBD03}" destId="{BE7B72C5-511D-46CD-A8CE-61AEF27B38C0}" srcOrd="0" destOrd="0" presId="urn:microsoft.com/office/officeart/2005/8/layout/venn2"/>
    <dgm:cxn modelId="{95070128-74D6-F349-B9AC-70BD358B1A81}" type="presOf" srcId="{2DE8881B-7654-4D25-8D0A-5A4BD37CBD03}" destId="{E2A1DA0D-4992-4FD5-A98A-9C3636CFF9C9}" srcOrd="1" destOrd="0" presId="urn:microsoft.com/office/officeart/2005/8/layout/venn2"/>
    <dgm:cxn modelId="{D41F9633-C111-934A-809A-C7057DC106D9}" type="presOf" srcId="{8EAFE8ED-02C2-46F8-A5E6-A16B7002AA7E}" destId="{F70B4EA9-C3F2-45FB-B351-24D55C1F68BC}" srcOrd="0" destOrd="0" presId="urn:microsoft.com/office/officeart/2005/8/layout/venn2"/>
    <dgm:cxn modelId="{9479302F-B42C-B846-A418-375D2E32C58B}" type="presOf" srcId="{A67D3A67-4DEC-4151-9F6D-0A70B713DE9E}" destId="{D5B18352-24B2-4D00-9F17-8B36113432E2}" srcOrd="1" destOrd="0" presId="urn:microsoft.com/office/officeart/2005/8/layout/venn2"/>
    <dgm:cxn modelId="{BDF14F08-1C00-7E45-AD9E-84E6EC6CE8BD}" type="presParOf" srcId="{F70B4EA9-C3F2-45FB-B351-24D55C1F68BC}" destId="{910F69F6-A186-470D-B099-DCC558B56DD0}" srcOrd="0" destOrd="0" presId="urn:microsoft.com/office/officeart/2005/8/layout/venn2"/>
    <dgm:cxn modelId="{1ABA5872-D198-C744-8D11-DEE42E7EDEE9}" type="presParOf" srcId="{910F69F6-A186-470D-B099-DCC558B56DD0}" destId="{6DB31F02-9F1D-4622-A722-433D7817FA10}" srcOrd="0" destOrd="0" presId="urn:microsoft.com/office/officeart/2005/8/layout/venn2"/>
    <dgm:cxn modelId="{35C8310D-BBF0-6146-91C5-464A1D840D98}" type="presParOf" srcId="{910F69F6-A186-470D-B099-DCC558B56DD0}" destId="{A6665B6B-D261-4D2A-93BA-0B7E0F715205}" srcOrd="1" destOrd="0" presId="urn:microsoft.com/office/officeart/2005/8/layout/venn2"/>
    <dgm:cxn modelId="{47A8540D-C5BF-4848-A40D-32C054A74E6E}" type="presParOf" srcId="{F70B4EA9-C3F2-45FB-B351-24D55C1F68BC}" destId="{2D5D9075-96C4-4F52-820E-8A822BE3F957}" srcOrd="1" destOrd="0" presId="urn:microsoft.com/office/officeart/2005/8/layout/venn2"/>
    <dgm:cxn modelId="{3AB72373-7A73-8D4E-9EB1-42C2B0F1829F}" type="presParOf" srcId="{2D5D9075-96C4-4F52-820E-8A822BE3F957}" destId="{2E7399EB-DB3F-4086-A535-F6CC4040EC83}" srcOrd="0" destOrd="0" presId="urn:microsoft.com/office/officeart/2005/8/layout/venn2"/>
    <dgm:cxn modelId="{D8A33116-03A9-4845-ACF9-B23F3F00EB69}" type="presParOf" srcId="{2D5D9075-96C4-4F52-820E-8A822BE3F957}" destId="{D5B18352-24B2-4D00-9F17-8B36113432E2}" srcOrd="1" destOrd="0" presId="urn:microsoft.com/office/officeart/2005/8/layout/venn2"/>
    <dgm:cxn modelId="{60C6EF16-29D6-1242-806C-45474A5BD664}" type="presParOf" srcId="{F70B4EA9-C3F2-45FB-B351-24D55C1F68BC}" destId="{CAEF2BBF-C80C-466C-82C5-6392973B5CD5}" srcOrd="2" destOrd="0" presId="urn:microsoft.com/office/officeart/2005/8/layout/venn2"/>
    <dgm:cxn modelId="{D967FAA7-7CDA-6547-B37E-CB6E664D68C2}" type="presParOf" srcId="{CAEF2BBF-C80C-466C-82C5-6392973B5CD5}" destId="{BE7B72C5-511D-46CD-A8CE-61AEF27B38C0}" srcOrd="0" destOrd="0" presId="urn:microsoft.com/office/officeart/2005/8/layout/venn2"/>
    <dgm:cxn modelId="{685BB7B1-A9A2-D841-96ED-BCC9C016D7E9}" type="presParOf" srcId="{CAEF2BBF-C80C-466C-82C5-6392973B5CD5}" destId="{E2A1DA0D-4992-4FD5-A98A-9C3636CFF9C9}" srcOrd="1" destOrd="0" presId="urn:microsoft.com/office/officeart/2005/8/layout/venn2"/>
    <dgm:cxn modelId="{F4CC8D15-A86A-9844-9D2C-B377DADC17DC}" type="presParOf" srcId="{F70B4EA9-C3F2-45FB-B351-24D55C1F68BC}" destId="{CB906027-F9A2-423B-9C3C-44DD02FDB3FF}" srcOrd="3" destOrd="0" presId="urn:microsoft.com/office/officeart/2005/8/layout/venn2"/>
    <dgm:cxn modelId="{A6E5749A-754A-644F-A982-AA7154E4DD06}" type="presParOf" srcId="{CB906027-F9A2-423B-9C3C-44DD02FDB3FF}" destId="{F0E24310-25BC-48F7-BEAA-69A34D0B4804}" srcOrd="0" destOrd="0" presId="urn:microsoft.com/office/officeart/2005/8/layout/venn2"/>
    <dgm:cxn modelId="{1F0AFF33-B589-5C4A-AD3D-B2031C454325}" type="presParOf" srcId="{CB906027-F9A2-423B-9C3C-44DD02FDB3FF}" destId="{7701343E-F9F3-4D99-9FD2-CFF147A4929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AFE8ED-02C2-46F8-A5E6-A16B7002AA7E}" type="doc">
      <dgm:prSet loTypeId="urn:microsoft.com/office/officeart/2005/8/layout/venn2" loCatId="relationship" qsTypeId="urn:microsoft.com/office/officeart/2005/8/quickstyle/3d2" qsCatId="3D" csTypeId="urn:microsoft.com/office/officeart/2005/8/colors/colorful2" csCatId="colorful" phldr="1"/>
      <dgm:spPr/>
      <dgm:t>
        <a:bodyPr/>
        <a:lstStyle/>
        <a:p>
          <a:endParaRPr lang="es-ES"/>
        </a:p>
      </dgm:t>
    </dgm:pt>
    <dgm:pt modelId="{D3089A09-AD49-44D2-AF34-4F3EA56E56A2}">
      <dgm:prSet phldrT="[Texto]"/>
      <dgm:spPr/>
      <dgm:t>
        <a:bodyPr/>
        <a:lstStyle/>
        <a:p>
          <a:r>
            <a:rPr lang="es-ES" dirty="0" smtClean="0"/>
            <a:t>Asociaciones</a:t>
          </a:r>
          <a:endParaRPr lang="es-ES" dirty="0"/>
        </a:p>
      </dgm:t>
    </dgm:pt>
    <dgm:pt modelId="{658FBC41-8194-4EEB-924E-307A1D70FFFA}" type="parTrans" cxnId="{8E83229A-295D-488B-8C5A-F42ED8ECB425}">
      <dgm:prSet/>
      <dgm:spPr/>
      <dgm:t>
        <a:bodyPr/>
        <a:lstStyle/>
        <a:p>
          <a:endParaRPr lang="es-ES"/>
        </a:p>
      </dgm:t>
    </dgm:pt>
    <dgm:pt modelId="{93DA3FE9-C357-4EB6-905E-A82CA565286B}" type="sibTrans" cxnId="{8E83229A-295D-488B-8C5A-F42ED8ECB425}">
      <dgm:prSet/>
      <dgm:spPr/>
      <dgm:t>
        <a:bodyPr/>
        <a:lstStyle/>
        <a:p>
          <a:endParaRPr lang="es-ES"/>
        </a:p>
      </dgm:t>
    </dgm:pt>
    <dgm:pt modelId="{A67D3A67-4DEC-4151-9F6D-0A70B713DE9E}">
      <dgm:prSet phldrT="[Texto]" custT="1"/>
      <dgm:spPr/>
      <dgm:t>
        <a:bodyPr/>
        <a:lstStyle/>
        <a:p>
          <a:r>
            <a:rPr lang="es-ES" sz="1400" dirty="0" smtClean="0">
              <a:effectLst>
                <a:glow rad="228600">
                  <a:schemeClr val="accent1">
                    <a:satMod val="175000"/>
                    <a:alpha val="40000"/>
                  </a:schemeClr>
                </a:glow>
              </a:effectLst>
            </a:rPr>
            <a:t>Infraestructuras</a:t>
          </a:r>
          <a:endParaRPr lang="es-ES" sz="1400" dirty="0">
            <a:effectLst>
              <a:glow rad="228600">
                <a:schemeClr val="accent1">
                  <a:satMod val="175000"/>
                  <a:alpha val="40000"/>
                </a:schemeClr>
              </a:glow>
            </a:effectLst>
          </a:endParaRPr>
        </a:p>
      </dgm:t>
    </dgm:pt>
    <dgm:pt modelId="{BEC027C5-5D47-44C0-BB36-84C13BE687FD}" type="parTrans" cxnId="{A77A851E-6843-4351-A180-A0F6E9EBDC58}">
      <dgm:prSet/>
      <dgm:spPr/>
      <dgm:t>
        <a:bodyPr/>
        <a:lstStyle/>
        <a:p>
          <a:endParaRPr lang="es-ES"/>
        </a:p>
      </dgm:t>
    </dgm:pt>
    <dgm:pt modelId="{B01F8CCA-68DC-444D-AFFE-55CA15722E96}" type="sibTrans" cxnId="{A77A851E-6843-4351-A180-A0F6E9EBDC58}">
      <dgm:prSet/>
      <dgm:spPr/>
      <dgm:t>
        <a:bodyPr/>
        <a:lstStyle/>
        <a:p>
          <a:endParaRPr lang="es-ES"/>
        </a:p>
      </dgm:t>
    </dgm:pt>
    <dgm:pt modelId="{2DE8881B-7654-4D25-8D0A-5A4BD37CBD03}">
      <dgm:prSet phldrT="[Texto]" custT="1"/>
      <dgm:spPr/>
      <dgm:t>
        <a:bodyPr/>
        <a:lstStyle/>
        <a:p>
          <a:r>
            <a:rPr lang="es-ES" sz="1400" dirty="0" smtClean="0"/>
            <a:t>Centros de Investigación</a:t>
          </a:r>
          <a:endParaRPr lang="es-ES" sz="1400" dirty="0"/>
        </a:p>
      </dgm:t>
    </dgm:pt>
    <dgm:pt modelId="{614A0980-95E6-4A96-BCA9-C1974B592452}" type="parTrans" cxnId="{4F339FDF-5B4D-43C5-A9A7-C26F9246B410}">
      <dgm:prSet/>
      <dgm:spPr/>
      <dgm:t>
        <a:bodyPr/>
        <a:lstStyle/>
        <a:p>
          <a:endParaRPr lang="es-ES"/>
        </a:p>
      </dgm:t>
    </dgm:pt>
    <dgm:pt modelId="{A86B0B84-368B-47C5-B153-7D4E332370B6}" type="sibTrans" cxnId="{4F339FDF-5B4D-43C5-A9A7-C26F9246B410}">
      <dgm:prSet/>
      <dgm:spPr/>
      <dgm:t>
        <a:bodyPr/>
        <a:lstStyle/>
        <a:p>
          <a:endParaRPr lang="es-ES"/>
        </a:p>
      </dgm:t>
    </dgm:pt>
    <dgm:pt modelId="{F644A8FB-B329-4241-A826-ED90FA412C8D}">
      <dgm:prSet phldrT="[Texto]" custT="1"/>
      <dgm:spPr/>
      <dgm:t>
        <a:bodyPr/>
        <a:lstStyle/>
        <a:p>
          <a:r>
            <a:rPr lang="es-ES" sz="1600" dirty="0" smtClean="0"/>
            <a:t>Proyectos</a:t>
          </a:r>
          <a:endParaRPr lang="es-ES" sz="1600" dirty="0"/>
        </a:p>
      </dgm:t>
    </dgm:pt>
    <dgm:pt modelId="{7BD70628-5BF1-43AA-AF38-0DC4AE083E92}" type="parTrans" cxnId="{D4E430D3-BEF4-46D9-ACC6-C226EE100147}">
      <dgm:prSet/>
      <dgm:spPr/>
      <dgm:t>
        <a:bodyPr/>
        <a:lstStyle/>
        <a:p>
          <a:endParaRPr lang="es-ES"/>
        </a:p>
      </dgm:t>
    </dgm:pt>
    <dgm:pt modelId="{FC4C508B-2A7E-428D-B831-39192F07533D}" type="sibTrans" cxnId="{D4E430D3-BEF4-46D9-ACC6-C226EE100147}">
      <dgm:prSet/>
      <dgm:spPr/>
      <dgm:t>
        <a:bodyPr/>
        <a:lstStyle/>
        <a:p>
          <a:endParaRPr lang="es-ES"/>
        </a:p>
      </dgm:t>
    </dgm:pt>
    <dgm:pt modelId="{F70B4EA9-C3F2-45FB-B351-24D55C1F68BC}" type="pres">
      <dgm:prSet presAssocID="{8EAFE8ED-02C2-46F8-A5E6-A16B7002AA7E}" presName="Name0" presStyleCnt="0">
        <dgm:presLayoutVars>
          <dgm:chMax val="7"/>
          <dgm:resizeHandles val="exact"/>
        </dgm:presLayoutVars>
      </dgm:prSet>
      <dgm:spPr/>
      <dgm:t>
        <a:bodyPr/>
        <a:lstStyle/>
        <a:p>
          <a:endParaRPr lang="es-ES"/>
        </a:p>
      </dgm:t>
    </dgm:pt>
    <dgm:pt modelId="{910F69F6-A186-470D-B099-DCC558B56DD0}" type="pres">
      <dgm:prSet presAssocID="{8EAFE8ED-02C2-46F8-A5E6-A16B7002AA7E}" presName="comp1" presStyleCnt="0"/>
      <dgm:spPr/>
      <dgm:t>
        <a:bodyPr/>
        <a:lstStyle/>
        <a:p>
          <a:endParaRPr lang="es-ES"/>
        </a:p>
      </dgm:t>
    </dgm:pt>
    <dgm:pt modelId="{6DB31F02-9F1D-4622-A722-433D7817FA10}" type="pres">
      <dgm:prSet presAssocID="{8EAFE8ED-02C2-46F8-A5E6-A16B7002AA7E}" presName="circle1" presStyleLbl="node1" presStyleIdx="0" presStyleCnt="4"/>
      <dgm:spPr/>
      <dgm:t>
        <a:bodyPr/>
        <a:lstStyle/>
        <a:p>
          <a:endParaRPr lang="es-ES"/>
        </a:p>
      </dgm:t>
    </dgm:pt>
    <dgm:pt modelId="{A6665B6B-D261-4D2A-93BA-0B7E0F715205}" type="pres">
      <dgm:prSet presAssocID="{8EAFE8ED-02C2-46F8-A5E6-A16B7002AA7E}" presName="c1text" presStyleLbl="node1" presStyleIdx="0" presStyleCnt="4">
        <dgm:presLayoutVars>
          <dgm:bulletEnabled val="1"/>
        </dgm:presLayoutVars>
      </dgm:prSet>
      <dgm:spPr/>
      <dgm:t>
        <a:bodyPr/>
        <a:lstStyle/>
        <a:p>
          <a:endParaRPr lang="es-ES"/>
        </a:p>
      </dgm:t>
    </dgm:pt>
    <dgm:pt modelId="{2D5D9075-96C4-4F52-820E-8A822BE3F957}" type="pres">
      <dgm:prSet presAssocID="{8EAFE8ED-02C2-46F8-A5E6-A16B7002AA7E}" presName="comp2" presStyleCnt="0"/>
      <dgm:spPr/>
      <dgm:t>
        <a:bodyPr/>
        <a:lstStyle/>
        <a:p>
          <a:endParaRPr lang="es-ES"/>
        </a:p>
      </dgm:t>
    </dgm:pt>
    <dgm:pt modelId="{2E7399EB-DB3F-4086-A535-F6CC4040EC83}" type="pres">
      <dgm:prSet presAssocID="{8EAFE8ED-02C2-46F8-A5E6-A16B7002AA7E}" presName="circle2" presStyleLbl="node1" presStyleIdx="1" presStyleCnt="4"/>
      <dgm:spPr/>
      <dgm:t>
        <a:bodyPr/>
        <a:lstStyle/>
        <a:p>
          <a:endParaRPr lang="es-ES"/>
        </a:p>
      </dgm:t>
    </dgm:pt>
    <dgm:pt modelId="{D5B18352-24B2-4D00-9F17-8B36113432E2}" type="pres">
      <dgm:prSet presAssocID="{8EAFE8ED-02C2-46F8-A5E6-A16B7002AA7E}" presName="c2text" presStyleLbl="node1" presStyleIdx="1" presStyleCnt="4">
        <dgm:presLayoutVars>
          <dgm:bulletEnabled val="1"/>
        </dgm:presLayoutVars>
      </dgm:prSet>
      <dgm:spPr/>
      <dgm:t>
        <a:bodyPr/>
        <a:lstStyle/>
        <a:p>
          <a:endParaRPr lang="es-ES"/>
        </a:p>
      </dgm:t>
    </dgm:pt>
    <dgm:pt modelId="{CAEF2BBF-C80C-466C-82C5-6392973B5CD5}" type="pres">
      <dgm:prSet presAssocID="{8EAFE8ED-02C2-46F8-A5E6-A16B7002AA7E}" presName="comp3" presStyleCnt="0"/>
      <dgm:spPr/>
      <dgm:t>
        <a:bodyPr/>
        <a:lstStyle/>
        <a:p>
          <a:endParaRPr lang="es-ES"/>
        </a:p>
      </dgm:t>
    </dgm:pt>
    <dgm:pt modelId="{BE7B72C5-511D-46CD-A8CE-61AEF27B38C0}" type="pres">
      <dgm:prSet presAssocID="{8EAFE8ED-02C2-46F8-A5E6-A16B7002AA7E}" presName="circle3" presStyleLbl="node1" presStyleIdx="2" presStyleCnt="4"/>
      <dgm:spPr/>
      <dgm:t>
        <a:bodyPr/>
        <a:lstStyle/>
        <a:p>
          <a:endParaRPr lang="es-ES"/>
        </a:p>
      </dgm:t>
    </dgm:pt>
    <dgm:pt modelId="{E2A1DA0D-4992-4FD5-A98A-9C3636CFF9C9}" type="pres">
      <dgm:prSet presAssocID="{8EAFE8ED-02C2-46F8-A5E6-A16B7002AA7E}" presName="c3text" presStyleLbl="node1" presStyleIdx="2" presStyleCnt="4">
        <dgm:presLayoutVars>
          <dgm:bulletEnabled val="1"/>
        </dgm:presLayoutVars>
      </dgm:prSet>
      <dgm:spPr/>
      <dgm:t>
        <a:bodyPr/>
        <a:lstStyle/>
        <a:p>
          <a:endParaRPr lang="es-ES"/>
        </a:p>
      </dgm:t>
    </dgm:pt>
    <dgm:pt modelId="{CB906027-F9A2-423B-9C3C-44DD02FDB3FF}" type="pres">
      <dgm:prSet presAssocID="{8EAFE8ED-02C2-46F8-A5E6-A16B7002AA7E}" presName="comp4" presStyleCnt="0"/>
      <dgm:spPr/>
      <dgm:t>
        <a:bodyPr/>
        <a:lstStyle/>
        <a:p>
          <a:endParaRPr lang="es-ES"/>
        </a:p>
      </dgm:t>
    </dgm:pt>
    <dgm:pt modelId="{F0E24310-25BC-48F7-BEAA-69A34D0B4804}" type="pres">
      <dgm:prSet presAssocID="{8EAFE8ED-02C2-46F8-A5E6-A16B7002AA7E}" presName="circle4" presStyleLbl="node1" presStyleIdx="3" presStyleCnt="4"/>
      <dgm:spPr/>
      <dgm:t>
        <a:bodyPr/>
        <a:lstStyle/>
        <a:p>
          <a:endParaRPr lang="es-ES"/>
        </a:p>
      </dgm:t>
    </dgm:pt>
    <dgm:pt modelId="{7701343E-F9F3-4D99-9FD2-CFF147A4929D}" type="pres">
      <dgm:prSet presAssocID="{8EAFE8ED-02C2-46F8-A5E6-A16B7002AA7E}" presName="c4text" presStyleLbl="node1" presStyleIdx="3" presStyleCnt="4">
        <dgm:presLayoutVars>
          <dgm:bulletEnabled val="1"/>
        </dgm:presLayoutVars>
      </dgm:prSet>
      <dgm:spPr/>
      <dgm:t>
        <a:bodyPr/>
        <a:lstStyle/>
        <a:p>
          <a:endParaRPr lang="es-ES"/>
        </a:p>
      </dgm:t>
    </dgm:pt>
  </dgm:ptLst>
  <dgm:cxnLst>
    <dgm:cxn modelId="{AC39E4E6-4607-AF41-80E2-FEA36B6FC61F}" type="presOf" srcId="{A67D3A67-4DEC-4151-9F6D-0A70B713DE9E}" destId="{2E7399EB-DB3F-4086-A535-F6CC4040EC83}" srcOrd="0" destOrd="0" presId="urn:microsoft.com/office/officeart/2005/8/layout/venn2"/>
    <dgm:cxn modelId="{7D35C479-A2A4-3546-8B97-CAD2F7D35429}" type="presOf" srcId="{A67D3A67-4DEC-4151-9F6D-0A70B713DE9E}" destId="{D5B18352-24B2-4D00-9F17-8B36113432E2}" srcOrd="1" destOrd="0" presId="urn:microsoft.com/office/officeart/2005/8/layout/venn2"/>
    <dgm:cxn modelId="{D99DD559-14A8-1843-8FE1-5DD73014CA73}" type="presOf" srcId="{F644A8FB-B329-4241-A826-ED90FA412C8D}" destId="{7701343E-F9F3-4D99-9FD2-CFF147A4929D}" srcOrd="1" destOrd="0" presId="urn:microsoft.com/office/officeart/2005/8/layout/venn2"/>
    <dgm:cxn modelId="{74A67806-7934-6245-858B-F65EBAAF5353}" type="presOf" srcId="{2DE8881B-7654-4D25-8D0A-5A4BD37CBD03}" destId="{E2A1DA0D-4992-4FD5-A98A-9C3636CFF9C9}" srcOrd="1" destOrd="0" presId="urn:microsoft.com/office/officeart/2005/8/layout/venn2"/>
    <dgm:cxn modelId="{67369F80-6AE4-CC41-9B10-441108A852E9}" type="presOf" srcId="{2DE8881B-7654-4D25-8D0A-5A4BD37CBD03}" destId="{BE7B72C5-511D-46CD-A8CE-61AEF27B38C0}" srcOrd="0" destOrd="0" presId="urn:microsoft.com/office/officeart/2005/8/layout/venn2"/>
    <dgm:cxn modelId="{D4E430D3-BEF4-46D9-ACC6-C226EE100147}" srcId="{8EAFE8ED-02C2-46F8-A5E6-A16B7002AA7E}" destId="{F644A8FB-B329-4241-A826-ED90FA412C8D}" srcOrd="3" destOrd="0" parTransId="{7BD70628-5BF1-43AA-AF38-0DC4AE083E92}" sibTransId="{FC4C508B-2A7E-428D-B831-39192F07533D}"/>
    <dgm:cxn modelId="{4E6C3593-2C15-6748-B179-7B2629011690}" type="presOf" srcId="{D3089A09-AD49-44D2-AF34-4F3EA56E56A2}" destId="{6DB31F02-9F1D-4622-A722-433D7817FA10}" srcOrd="0" destOrd="0" presId="urn:microsoft.com/office/officeart/2005/8/layout/venn2"/>
    <dgm:cxn modelId="{955950CE-B635-2741-9221-D53E638042A8}" type="presOf" srcId="{8EAFE8ED-02C2-46F8-A5E6-A16B7002AA7E}" destId="{F70B4EA9-C3F2-45FB-B351-24D55C1F68BC}" srcOrd="0" destOrd="0" presId="urn:microsoft.com/office/officeart/2005/8/layout/venn2"/>
    <dgm:cxn modelId="{E6C4CB75-0935-964B-9270-33B47CCE7D62}" type="presOf" srcId="{F644A8FB-B329-4241-A826-ED90FA412C8D}" destId="{F0E24310-25BC-48F7-BEAA-69A34D0B4804}" srcOrd="0" destOrd="0" presId="urn:microsoft.com/office/officeart/2005/8/layout/venn2"/>
    <dgm:cxn modelId="{8E83229A-295D-488B-8C5A-F42ED8ECB425}" srcId="{8EAFE8ED-02C2-46F8-A5E6-A16B7002AA7E}" destId="{D3089A09-AD49-44D2-AF34-4F3EA56E56A2}" srcOrd="0" destOrd="0" parTransId="{658FBC41-8194-4EEB-924E-307A1D70FFFA}" sibTransId="{93DA3FE9-C357-4EB6-905E-A82CA565286B}"/>
    <dgm:cxn modelId="{A77A851E-6843-4351-A180-A0F6E9EBDC58}" srcId="{8EAFE8ED-02C2-46F8-A5E6-A16B7002AA7E}" destId="{A67D3A67-4DEC-4151-9F6D-0A70B713DE9E}" srcOrd="1" destOrd="0" parTransId="{BEC027C5-5D47-44C0-BB36-84C13BE687FD}" sibTransId="{B01F8CCA-68DC-444D-AFFE-55CA15722E96}"/>
    <dgm:cxn modelId="{4F339FDF-5B4D-43C5-A9A7-C26F9246B410}" srcId="{8EAFE8ED-02C2-46F8-A5E6-A16B7002AA7E}" destId="{2DE8881B-7654-4D25-8D0A-5A4BD37CBD03}" srcOrd="2" destOrd="0" parTransId="{614A0980-95E6-4A96-BCA9-C1974B592452}" sibTransId="{A86B0B84-368B-47C5-B153-7D4E332370B6}"/>
    <dgm:cxn modelId="{418AE322-CB5C-2A4E-87C9-F9158AEDD9FF}" type="presOf" srcId="{D3089A09-AD49-44D2-AF34-4F3EA56E56A2}" destId="{A6665B6B-D261-4D2A-93BA-0B7E0F715205}" srcOrd="1" destOrd="0" presId="urn:microsoft.com/office/officeart/2005/8/layout/venn2"/>
    <dgm:cxn modelId="{F3C5E067-5FF6-A443-81B7-3C90D39E4CCE}" type="presParOf" srcId="{F70B4EA9-C3F2-45FB-B351-24D55C1F68BC}" destId="{910F69F6-A186-470D-B099-DCC558B56DD0}" srcOrd="0" destOrd="0" presId="urn:microsoft.com/office/officeart/2005/8/layout/venn2"/>
    <dgm:cxn modelId="{E3DEF330-57F2-9C4A-97C8-06F5F9217C83}" type="presParOf" srcId="{910F69F6-A186-470D-B099-DCC558B56DD0}" destId="{6DB31F02-9F1D-4622-A722-433D7817FA10}" srcOrd="0" destOrd="0" presId="urn:microsoft.com/office/officeart/2005/8/layout/venn2"/>
    <dgm:cxn modelId="{B6D9B5AC-096A-DA47-87C3-20096518E8B7}" type="presParOf" srcId="{910F69F6-A186-470D-B099-DCC558B56DD0}" destId="{A6665B6B-D261-4D2A-93BA-0B7E0F715205}" srcOrd="1" destOrd="0" presId="urn:microsoft.com/office/officeart/2005/8/layout/venn2"/>
    <dgm:cxn modelId="{4AE9A841-817D-7B44-A8FC-D6EA567B107D}" type="presParOf" srcId="{F70B4EA9-C3F2-45FB-B351-24D55C1F68BC}" destId="{2D5D9075-96C4-4F52-820E-8A822BE3F957}" srcOrd="1" destOrd="0" presId="urn:microsoft.com/office/officeart/2005/8/layout/venn2"/>
    <dgm:cxn modelId="{F50BE512-1EF4-CB4F-B19B-27637AE6E4D7}" type="presParOf" srcId="{2D5D9075-96C4-4F52-820E-8A822BE3F957}" destId="{2E7399EB-DB3F-4086-A535-F6CC4040EC83}" srcOrd="0" destOrd="0" presId="urn:microsoft.com/office/officeart/2005/8/layout/venn2"/>
    <dgm:cxn modelId="{E6D07F1D-D834-804E-AFE6-DE3D3815CB33}" type="presParOf" srcId="{2D5D9075-96C4-4F52-820E-8A822BE3F957}" destId="{D5B18352-24B2-4D00-9F17-8B36113432E2}" srcOrd="1" destOrd="0" presId="urn:microsoft.com/office/officeart/2005/8/layout/venn2"/>
    <dgm:cxn modelId="{54956615-9CDE-E24B-8DD9-082B68025C62}" type="presParOf" srcId="{F70B4EA9-C3F2-45FB-B351-24D55C1F68BC}" destId="{CAEF2BBF-C80C-466C-82C5-6392973B5CD5}" srcOrd="2" destOrd="0" presId="urn:microsoft.com/office/officeart/2005/8/layout/venn2"/>
    <dgm:cxn modelId="{5793D418-A084-2C40-A9DA-E4B37CADB97D}" type="presParOf" srcId="{CAEF2BBF-C80C-466C-82C5-6392973B5CD5}" destId="{BE7B72C5-511D-46CD-A8CE-61AEF27B38C0}" srcOrd="0" destOrd="0" presId="urn:microsoft.com/office/officeart/2005/8/layout/venn2"/>
    <dgm:cxn modelId="{304E51AF-D66B-FC44-9B3F-B42FC193B123}" type="presParOf" srcId="{CAEF2BBF-C80C-466C-82C5-6392973B5CD5}" destId="{E2A1DA0D-4992-4FD5-A98A-9C3636CFF9C9}" srcOrd="1" destOrd="0" presId="urn:microsoft.com/office/officeart/2005/8/layout/venn2"/>
    <dgm:cxn modelId="{9EDB9743-76E4-864D-B970-67481F9EB249}" type="presParOf" srcId="{F70B4EA9-C3F2-45FB-B351-24D55C1F68BC}" destId="{CB906027-F9A2-423B-9C3C-44DD02FDB3FF}" srcOrd="3" destOrd="0" presId="urn:microsoft.com/office/officeart/2005/8/layout/venn2"/>
    <dgm:cxn modelId="{44177418-857B-CB43-B439-CC3EAA744B6D}" type="presParOf" srcId="{CB906027-F9A2-423B-9C3C-44DD02FDB3FF}" destId="{F0E24310-25BC-48F7-BEAA-69A34D0B4804}" srcOrd="0" destOrd="0" presId="urn:microsoft.com/office/officeart/2005/8/layout/venn2"/>
    <dgm:cxn modelId="{E0D2BF83-3101-9B40-884B-F826BF2FFF95}" type="presParOf" srcId="{CB906027-F9A2-423B-9C3C-44DD02FDB3FF}" destId="{7701343E-F9F3-4D99-9FD2-CFF147A4929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AFE8ED-02C2-46F8-A5E6-A16B7002AA7E}" type="doc">
      <dgm:prSet loTypeId="urn:microsoft.com/office/officeart/2005/8/layout/venn2" loCatId="relationship" qsTypeId="urn:microsoft.com/office/officeart/2005/8/quickstyle/3d2" qsCatId="3D" csTypeId="urn:microsoft.com/office/officeart/2005/8/colors/colorful2" csCatId="colorful" phldr="1"/>
      <dgm:spPr/>
      <dgm:t>
        <a:bodyPr/>
        <a:lstStyle/>
        <a:p>
          <a:endParaRPr lang="es-ES"/>
        </a:p>
      </dgm:t>
    </dgm:pt>
    <dgm:pt modelId="{D3089A09-AD49-44D2-AF34-4F3EA56E56A2}">
      <dgm:prSet phldrT="[Texto]"/>
      <dgm:spPr/>
      <dgm:t>
        <a:bodyPr/>
        <a:lstStyle/>
        <a:p>
          <a:r>
            <a:rPr lang="es-ES" dirty="0" smtClean="0">
              <a:effectLst>
                <a:glow rad="228600">
                  <a:schemeClr val="accent1">
                    <a:satMod val="175000"/>
                    <a:alpha val="40000"/>
                  </a:schemeClr>
                </a:glow>
              </a:effectLst>
            </a:rPr>
            <a:t>Asociaciones</a:t>
          </a:r>
          <a:endParaRPr lang="es-ES" dirty="0">
            <a:effectLst>
              <a:glow rad="228600">
                <a:schemeClr val="accent1">
                  <a:satMod val="175000"/>
                  <a:alpha val="40000"/>
                </a:schemeClr>
              </a:glow>
            </a:effectLst>
          </a:endParaRPr>
        </a:p>
      </dgm:t>
    </dgm:pt>
    <dgm:pt modelId="{658FBC41-8194-4EEB-924E-307A1D70FFFA}" type="parTrans" cxnId="{8E83229A-295D-488B-8C5A-F42ED8ECB425}">
      <dgm:prSet/>
      <dgm:spPr/>
      <dgm:t>
        <a:bodyPr/>
        <a:lstStyle/>
        <a:p>
          <a:endParaRPr lang="es-ES"/>
        </a:p>
      </dgm:t>
    </dgm:pt>
    <dgm:pt modelId="{93DA3FE9-C357-4EB6-905E-A82CA565286B}" type="sibTrans" cxnId="{8E83229A-295D-488B-8C5A-F42ED8ECB425}">
      <dgm:prSet/>
      <dgm:spPr/>
      <dgm:t>
        <a:bodyPr/>
        <a:lstStyle/>
        <a:p>
          <a:endParaRPr lang="es-ES"/>
        </a:p>
      </dgm:t>
    </dgm:pt>
    <dgm:pt modelId="{A67D3A67-4DEC-4151-9F6D-0A70B713DE9E}">
      <dgm:prSet phldrT="[Texto]" custT="1"/>
      <dgm:spPr/>
      <dgm:t>
        <a:bodyPr/>
        <a:lstStyle/>
        <a:p>
          <a:r>
            <a:rPr lang="es-ES" sz="1400" dirty="0" smtClean="0"/>
            <a:t>Infraestructuras</a:t>
          </a:r>
          <a:endParaRPr lang="es-ES" sz="1400" dirty="0"/>
        </a:p>
      </dgm:t>
    </dgm:pt>
    <dgm:pt modelId="{BEC027C5-5D47-44C0-BB36-84C13BE687FD}" type="parTrans" cxnId="{A77A851E-6843-4351-A180-A0F6E9EBDC58}">
      <dgm:prSet/>
      <dgm:spPr/>
      <dgm:t>
        <a:bodyPr/>
        <a:lstStyle/>
        <a:p>
          <a:endParaRPr lang="es-ES"/>
        </a:p>
      </dgm:t>
    </dgm:pt>
    <dgm:pt modelId="{B01F8CCA-68DC-444D-AFFE-55CA15722E96}" type="sibTrans" cxnId="{A77A851E-6843-4351-A180-A0F6E9EBDC58}">
      <dgm:prSet/>
      <dgm:spPr/>
      <dgm:t>
        <a:bodyPr/>
        <a:lstStyle/>
        <a:p>
          <a:endParaRPr lang="es-ES"/>
        </a:p>
      </dgm:t>
    </dgm:pt>
    <dgm:pt modelId="{2DE8881B-7654-4D25-8D0A-5A4BD37CBD03}">
      <dgm:prSet phldrT="[Texto]" custT="1"/>
      <dgm:spPr/>
      <dgm:t>
        <a:bodyPr/>
        <a:lstStyle/>
        <a:p>
          <a:r>
            <a:rPr lang="es-ES" sz="1400" dirty="0" smtClean="0"/>
            <a:t>Centros de Investigación</a:t>
          </a:r>
          <a:endParaRPr lang="es-ES" sz="1400" dirty="0"/>
        </a:p>
      </dgm:t>
    </dgm:pt>
    <dgm:pt modelId="{614A0980-95E6-4A96-BCA9-C1974B592452}" type="parTrans" cxnId="{4F339FDF-5B4D-43C5-A9A7-C26F9246B410}">
      <dgm:prSet/>
      <dgm:spPr/>
      <dgm:t>
        <a:bodyPr/>
        <a:lstStyle/>
        <a:p>
          <a:endParaRPr lang="es-ES"/>
        </a:p>
      </dgm:t>
    </dgm:pt>
    <dgm:pt modelId="{A86B0B84-368B-47C5-B153-7D4E332370B6}" type="sibTrans" cxnId="{4F339FDF-5B4D-43C5-A9A7-C26F9246B410}">
      <dgm:prSet/>
      <dgm:spPr/>
      <dgm:t>
        <a:bodyPr/>
        <a:lstStyle/>
        <a:p>
          <a:endParaRPr lang="es-ES"/>
        </a:p>
      </dgm:t>
    </dgm:pt>
    <dgm:pt modelId="{F644A8FB-B329-4241-A826-ED90FA412C8D}">
      <dgm:prSet phldrT="[Texto]" custT="1"/>
      <dgm:spPr/>
      <dgm:t>
        <a:bodyPr/>
        <a:lstStyle/>
        <a:p>
          <a:r>
            <a:rPr lang="es-ES" sz="1600" dirty="0" smtClean="0"/>
            <a:t>Proyectos</a:t>
          </a:r>
          <a:endParaRPr lang="es-ES" sz="1600" dirty="0"/>
        </a:p>
      </dgm:t>
    </dgm:pt>
    <dgm:pt modelId="{7BD70628-5BF1-43AA-AF38-0DC4AE083E92}" type="parTrans" cxnId="{D4E430D3-BEF4-46D9-ACC6-C226EE100147}">
      <dgm:prSet/>
      <dgm:spPr/>
      <dgm:t>
        <a:bodyPr/>
        <a:lstStyle/>
        <a:p>
          <a:endParaRPr lang="es-ES"/>
        </a:p>
      </dgm:t>
    </dgm:pt>
    <dgm:pt modelId="{FC4C508B-2A7E-428D-B831-39192F07533D}" type="sibTrans" cxnId="{D4E430D3-BEF4-46D9-ACC6-C226EE100147}">
      <dgm:prSet/>
      <dgm:spPr/>
      <dgm:t>
        <a:bodyPr/>
        <a:lstStyle/>
        <a:p>
          <a:endParaRPr lang="es-ES"/>
        </a:p>
      </dgm:t>
    </dgm:pt>
    <dgm:pt modelId="{F70B4EA9-C3F2-45FB-B351-24D55C1F68BC}" type="pres">
      <dgm:prSet presAssocID="{8EAFE8ED-02C2-46F8-A5E6-A16B7002AA7E}" presName="Name0" presStyleCnt="0">
        <dgm:presLayoutVars>
          <dgm:chMax val="7"/>
          <dgm:resizeHandles val="exact"/>
        </dgm:presLayoutVars>
      </dgm:prSet>
      <dgm:spPr/>
      <dgm:t>
        <a:bodyPr/>
        <a:lstStyle/>
        <a:p>
          <a:endParaRPr lang="es-ES"/>
        </a:p>
      </dgm:t>
    </dgm:pt>
    <dgm:pt modelId="{910F69F6-A186-470D-B099-DCC558B56DD0}" type="pres">
      <dgm:prSet presAssocID="{8EAFE8ED-02C2-46F8-A5E6-A16B7002AA7E}" presName="comp1" presStyleCnt="0"/>
      <dgm:spPr/>
      <dgm:t>
        <a:bodyPr/>
        <a:lstStyle/>
        <a:p>
          <a:endParaRPr lang="es-ES"/>
        </a:p>
      </dgm:t>
    </dgm:pt>
    <dgm:pt modelId="{6DB31F02-9F1D-4622-A722-433D7817FA10}" type="pres">
      <dgm:prSet presAssocID="{8EAFE8ED-02C2-46F8-A5E6-A16B7002AA7E}" presName="circle1" presStyleLbl="node1" presStyleIdx="0" presStyleCnt="4"/>
      <dgm:spPr/>
      <dgm:t>
        <a:bodyPr/>
        <a:lstStyle/>
        <a:p>
          <a:endParaRPr lang="es-ES"/>
        </a:p>
      </dgm:t>
    </dgm:pt>
    <dgm:pt modelId="{A6665B6B-D261-4D2A-93BA-0B7E0F715205}" type="pres">
      <dgm:prSet presAssocID="{8EAFE8ED-02C2-46F8-A5E6-A16B7002AA7E}" presName="c1text" presStyleLbl="node1" presStyleIdx="0" presStyleCnt="4">
        <dgm:presLayoutVars>
          <dgm:bulletEnabled val="1"/>
        </dgm:presLayoutVars>
      </dgm:prSet>
      <dgm:spPr/>
      <dgm:t>
        <a:bodyPr/>
        <a:lstStyle/>
        <a:p>
          <a:endParaRPr lang="es-ES"/>
        </a:p>
      </dgm:t>
    </dgm:pt>
    <dgm:pt modelId="{2D5D9075-96C4-4F52-820E-8A822BE3F957}" type="pres">
      <dgm:prSet presAssocID="{8EAFE8ED-02C2-46F8-A5E6-A16B7002AA7E}" presName="comp2" presStyleCnt="0"/>
      <dgm:spPr/>
      <dgm:t>
        <a:bodyPr/>
        <a:lstStyle/>
        <a:p>
          <a:endParaRPr lang="es-ES"/>
        </a:p>
      </dgm:t>
    </dgm:pt>
    <dgm:pt modelId="{2E7399EB-DB3F-4086-A535-F6CC4040EC83}" type="pres">
      <dgm:prSet presAssocID="{8EAFE8ED-02C2-46F8-A5E6-A16B7002AA7E}" presName="circle2" presStyleLbl="node1" presStyleIdx="1" presStyleCnt="4"/>
      <dgm:spPr/>
      <dgm:t>
        <a:bodyPr/>
        <a:lstStyle/>
        <a:p>
          <a:endParaRPr lang="es-ES"/>
        </a:p>
      </dgm:t>
    </dgm:pt>
    <dgm:pt modelId="{D5B18352-24B2-4D00-9F17-8B36113432E2}" type="pres">
      <dgm:prSet presAssocID="{8EAFE8ED-02C2-46F8-A5E6-A16B7002AA7E}" presName="c2text" presStyleLbl="node1" presStyleIdx="1" presStyleCnt="4">
        <dgm:presLayoutVars>
          <dgm:bulletEnabled val="1"/>
        </dgm:presLayoutVars>
      </dgm:prSet>
      <dgm:spPr/>
      <dgm:t>
        <a:bodyPr/>
        <a:lstStyle/>
        <a:p>
          <a:endParaRPr lang="es-ES"/>
        </a:p>
      </dgm:t>
    </dgm:pt>
    <dgm:pt modelId="{CAEF2BBF-C80C-466C-82C5-6392973B5CD5}" type="pres">
      <dgm:prSet presAssocID="{8EAFE8ED-02C2-46F8-A5E6-A16B7002AA7E}" presName="comp3" presStyleCnt="0"/>
      <dgm:spPr/>
      <dgm:t>
        <a:bodyPr/>
        <a:lstStyle/>
        <a:p>
          <a:endParaRPr lang="es-ES"/>
        </a:p>
      </dgm:t>
    </dgm:pt>
    <dgm:pt modelId="{BE7B72C5-511D-46CD-A8CE-61AEF27B38C0}" type="pres">
      <dgm:prSet presAssocID="{8EAFE8ED-02C2-46F8-A5E6-A16B7002AA7E}" presName="circle3" presStyleLbl="node1" presStyleIdx="2" presStyleCnt="4"/>
      <dgm:spPr/>
      <dgm:t>
        <a:bodyPr/>
        <a:lstStyle/>
        <a:p>
          <a:endParaRPr lang="es-ES"/>
        </a:p>
      </dgm:t>
    </dgm:pt>
    <dgm:pt modelId="{E2A1DA0D-4992-4FD5-A98A-9C3636CFF9C9}" type="pres">
      <dgm:prSet presAssocID="{8EAFE8ED-02C2-46F8-A5E6-A16B7002AA7E}" presName="c3text" presStyleLbl="node1" presStyleIdx="2" presStyleCnt="4">
        <dgm:presLayoutVars>
          <dgm:bulletEnabled val="1"/>
        </dgm:presLayoutVars>
      </dgm:prSet>
      <dgm:spPr/>
      <dgm:t>
        <a:bodyPr/>
        <a:lstStyle/>
        <a:p>
          <a:endParaRPr lang="es-ES"/>
        </a:p>
      </dgm:t>
    </dgm:pt>
    <dgm:pt modelId="{CB906027-F9A2-423B-9C3C-44DD02FDB3FF}" type="pres">
      <dgm:prSet presAssocID="{8EAFE8ED-02C2-46F8-A5E6-A16B7002AA7E}" presName="comp4" presStyleCnt="0"/>
      <dgm:spPr/>
      <dgm:t>
        <a:bodyPr/>
        <a:lstStyle/>
        <a:p>
          <a:endParaRPr lang="es-ES"/>
        </a:p>
      </dgm:t>
    </dgm:pt>
    <dgm:pt modelId="{F0E24310-25BC-48F7-BEAA-69A34D0B4804}" type="pres">
      <dgm:prSet presAssocID="{8EAFE8ED-02C2-46F8-A5E6-A16B7002AA7E}" presName="circle4" presStyleLbl="node1" presStyleIdx="3" presStyleCnt="4"/>
      <dgm:spPr/>
      <dgm:t>
        <a:bodyPr/>
        <a:lstStyle/>
        <a:p>
          <a:endParaRPr lang="es-ES"/>
        </a:p>
      </dgm:t>
    </dgm:pt>
    <dgm:pt modelId="{7701343E-F9F3-4D99-9FD2-CFF147A4929D}" type="pres">
      <dgm:prSet presAssocID="{8EAFE8ED-02C2-46F8-A5E6-A16B7002AA7E}" presName="c4text" presStyleLbl="node1" presStyleIdx="3" presStyleCnt="4">
        <dgm:presLayoutVars>
          <dgm:bulletEnabled val="1"/>
        </dgm:presLayoutVars>
      </dgm:prSet>
      <dgm:spPr/>
      <dgm:t>
        <a:bodyPr/>
        <a:lstStyle/>
        <a:p>
          <a:endParaRPr lang="es-ES"/>
        </a:p>
      </dgm:t>
    </dgm:pt>
  </dgm:ptLst>
  <dgm:cxnLst>
    <dgm:cxn modelId="{169C40A7-0DAB-3D49-8E03-A2263CDF40DB}" type="presOf" srcId="{A67D3A67-4DEC-4151-9F6D-0A70B713DE9E}" destId="{D5B18352-24B2-4D00-9F17-8B36113432E2}" srcOrd="1" destOrd="0" presId="urn:microsoft.com/office/officeart/2005/8/layout/venn2"/>
    <dgm:cxn modelId="{17606311-0EA1-A94D-A5D3-3C89CADB110C}" type="presOf" srcId="{D3089A09-AD49-44D2-AF34-4F3EA56E56A2}" destId="{A6665B6B-D261-4D2A-93BA-0B7E0F715205}" srcOrd="1" destOrd="0" presId="urn:microsoft.com/office/officeart/2005/8/layout/venn2"/>
    <dgm:cxn modelId="{D4E430D3-BEF4-46D9-ACC6-C226EE100147}" srcId="{8EAFE8ED-02C2-46F8-A5E6-A16B7002AA7E}" destId="{F644A8FB-B329-4241-A826-ED90FA412C8D}" srcOrd="3" destOrd="0" parTransId="{7BD70628-5BF1-43AA-AF38-0DC4AE083E92}" sibTransId="{FC4C508B-2A7E-428D-B831-39192F07533D}"/>
    <dgm:cxn modelId="{AEFD647E-8A6B-F449-99AC-884CD858E603}" type="presOf" srcId="{2DE8881B-7654-4D25-8D0A-5A4BD37CBD03}" destId="{BE7B72C5-511D-46CD-A8CE-61AEF27B38C0}" srcOrd="0" destOrd="0" presId="urn:microsoft.com/office/officeart/2005/8/layout/venn2"/>
    <dgm:cxn modelId="{E67057D3-ABAC-BA42-B618-A0868917280D}" type="presOf" srcId="{D3089A09-AD49-44D2-AF34-4F3EA56E56A2}" destId="{6DB31F02-9F1D-4622-A722-433D7817FA10}" srcOrd="0" destOrd="0" presId="urn:microsoft.com/office/officeart/2005/8/layout/venn2"/>
    <dgm:cxn modelId="{DB6E3FA9-CF8C-BB4E-8F37-7FE229AE83D7}" type="presOf" srcId="{8EAFE8ED-02C2-46F8-A5E6-A16B7002AA7E}" destId="{F70B4EA9-C3F2-45FB-B351-24D55C1F68BC}" srcOrd="0" destOrd="0" presId="urn:microsoft.com/office/officeart/2005/8/layout/venn2"/>
    <dgm:cxn modelId="{A7C8A2EC-3651-F04C-ACD3-F897C313A9DD}" type="presOf" srcId="{F644A8FB-B329-4241-A826-ED90FA412C8D}" destId="{7701343E-F9F3-4D99-9FD2-CFF147A4929D}" srcOrd="1" destOrd="0" presId="urn:microsoft.com/office/officeart/2005/8/layout/venn2"/>
    <dgm:cxn modelId="{72042EEE-6D10-7D43-83C4-E8E7A3B904F7}" type="presOf" srcId="{A67D3A67-4DEC-4151-9F6D-0A70B713DE9E}" destId="{2E7399EB-DB3F-4086-A535-F6CC4040EC83}" srcOrd="0" destOrd="0" presId="urn:microsoft.com/office/officeart/2005/8/layout/venn2"/>
    <dgm:cxn modelId="{FF30D89C-F4B0-F141-8CBC-FF64FF1E9F66}" type="presOf" srcId="{2DE8881B-7654-4D25-8D0A-5A4BD37CBD03}" destId="{E2A1DA0D-4992-4FD5-A98A-9C3636CFF9C9}" srcOrd="1" destOrd="0" presId="urn:microsoft.com/office/officeart/2005/8/layout/venn2"/>
    <dgm:cxn modelId="{62B8DB55-0145-5E41-950C-F4699B591DEF}" type="presOf" srcId="{F644A8FB-B329-4241-A826-ED90FA412C8D}" destId="{F0E24310-25BC-48F7-BEAA-69A34D0B4804}" srcOrd="0" destOrd="0" presId="urn:microsoft.com/office/officeart/2005/8/layout/venn2"/>
    <dgm:cxn modelId="{8E83229A-295D-488B-8C5A-F42ED8ECB425}" srcId="{8EAFE8ED-02C2-46F8-A5E6-A16B7002AA7E}" destId="{D3089A09-AD49-44D2-AF34-4F3EA56E56A2}" srcOrd="0" destOrd="0" parTransId="{658FBC41-8194-4EEB-924E-307A1D70FFFA}" sibTransId="{93DA3FE9-C357-4EB6-905E-A82CA565286B}"/>
    <dgm:cxn modelId="{A77A851E-6843-4351-A180-A0F6E9EBDC58}" srcId="{8EAFE8ED-02C2-46F8-A5E6-A16B7002AA7E}" destId="{A67D3A67-4DEC-4151-9F6D-0A70B713DE9E}" srcOrd="1" destOrd="0" parTransId="{BEC027C5-5D47-44C0-BB36-84C13BE687FD}" sibTransId="{B01F8CCA-68DC-444D-AFFE-55CA15722E96}"/>
    <dgm:cxn modelId="{4F339FDF-5B4D-43C5-A9A7-C26F9246B410}" srcId="{8EAFE8ED-02C2-46F8-A5E6-A16B7002AA7E}" destId="{2DE8881B-7654-4D25-8D0A-5A4BD37CBD03}" srcOrd="2" destOrd="0" parTransId="{614A0980-95E6-4A96-BCA9-C1974B592452}" sibTransId="{A86B0B84-368B-47C5-B153-7D4E332370B6}"/>
    <dgm:cxn modelId="{B24F119B-A0EC-354D-B13D-582F68FFF2CB}" type="presParOf" srcId="{F70B4EA9-C3F2-45FB-B351-24D55C1F68BC}" destId="{910F69F6-A186-470D-B099-DCC558B56DD0}" srcOrd="0" destOrd="0" presId="urn:microsoft.com/office/officeart/2005/8/layout/venn2"/>
    <dgm:cxn modelId="{6FC0B333-8B12-E44B-83FC-67A741638A77}" type="presParOf" srcId="{910F69F6-A186-470D-B099-DCC558B56DD0}" destId="{6DB31F02-9F1D-4622-A722-433D7817FA10}" srcOrd="0" destOrd="0" presId="urn:microsoft.com/office/officeart/2005/8/layout/venn2"/>
    <dgm:cxn modelId="{D710BD6F-078D-504F-9B32-EEB6EDF5C3C6}" type="presParOf" srcId="{910F69F6-A186-470D-B099-DCC558B56DD0}" destId="{A6665B6B-D261-4D2A-93BA-0B7E0F715205}" srcOrd="1" destOrd="0" presId="urn:microsoft.com/office/officeart/2005/8/layout/venn2"/>
    <dgm:cxn modelId="{C014EAB4-5EC1-1A40-AB34-C533C0B1F431}" type="presParOf" srcId="{F70B4EA9-C3F2-45FB-B351-24D55C1F68BC}" destId="{2D5D9075-96C4-4F52-820E-8A822BE3F957}" srcOrd="1" destOrd="0" presId="urn:microsoft.com/office/officeart/2005/8/layout/venn2"/>
    <dgm:cxn modelId="{65E8C716-77DA-EF40-AF14-8985A888FC25}" type="presParOf" srcId="{2D5D9075-96C4-4F52-820E-8A822BE3F957}" destId="{2E7399EB-DB3F-4086-A535-F6CC4040EC83}" srcOrd="0" destOrd="0" presId="urn:microsoft.com/office/officeart/2005/8/layout/venn2"/>
    <dgm:cxn modelId="{69743E51-2456-FE4E-9A38-4012FE276AFB}" type="presParOf" srcId="{2D5D9075-96C4-4F52-820E-8A822BE3F957}" destId="{D5B18352-24B2-4D00-9F17-8B36113432E2}" srcOrd="1" destOrd="0" presId="urn:microsoft.com/office/officeart/2005/8/layout/venn2"/>
    <dgm:cxn modelId="{18CCB700-6F59-0F41-BD4D-79D3515CC007}" type="presParOf" srcId="{F70B4EA9-C3F2-45FB-B351-24D55C1F68BC}" destId="{CAEF2BBF-C80C-466C-82C5-6392973B5CD5}" srcOrd="2" destOrd="0" presId="urn:microsoft.com/office/officeart/2005/8/layout/venn2"/>
    <dgm:cxn modelId="{1765945F-C144-654D-9067-6C5504FBD67A}" type="presParOf" srcId="{CAEF2BBF-C80C-466C-82C5-6392973B5CD5}" destId="{BE7B72C5-511D-46CD-A8CE-61AEF27B38C0}" srcOrd="0" destOrd="0" presId="urn:microsoft.com/office/officeart/2005/8/layout/venn2"/>
    <dgm:cxn modelId="{398D1733-7A4B-E14D-8220-112D05610760}" type="presParOf" srcId="{CAEF2BBF-C80C-466C-82C5-6392973B5CD5}" destId="{E2A1DA0D-4992-4FD5-A98A-9C3636CFF9C9}" srcOrd="1" destOrd="0" presId="urn:microsoft.com/office/officeart/2005/8/layout/venn2"/>
    <dgm:cxn modelId="{12A5FB72-0762-A648-A651-CC1F5BCFB357}" type="presParOf" srcId="{F70B4EA9-C3F2-45FB-B351-24D55C1F68BC}" destId="{CB906027-F9A2-423B-9C3C-44DD02FDB3FF}" srcOrd="3" destOrd="0" presId="urn:microsoft.com/office/officeart/2005/8/layout/venn2"/>
    <dgm:cxn modelId="{78731D4F-A4AE-D647-AA4E-646BB26CBCD4}" type="presParOf" srcId="{CB906027-F9A2-423B-9C3C-44DD02FDB3FF}" destId="{F0E24310-25BC-48F7-BEAA-69A34D0B4804}" srcOrd="0" destOrd="0" presId="urn:microsoft.com/office/officeart/2005/8/layout/venn2"/>
    <dgm:cxn modelId="{3EA01F69-CF9D-324E-A810-4F198DD20E57}" type="presParOf" srcId="{CB906027-F9A2-423B-9C3C-44DD02FDB3FF}" destId="{7701343E-F9F3-4D99-9FD2-CFF147A4929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31F02-9F1D-4622-A722-433D7817FA10}">
      <dsp:nvSpPr>
        <dsp:cNvPr id="0" name=""/>
        <dsp:cNvSpPr/>
      </dsp:nvSpPr>
      <dsp:spPr>
        <a:xfrm>
          <a:off x="1788938" y="0"/>
          <a:ext cx="4857402" cy="485740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Asociaciones</a:t>
          </a:r>
          <a:endParaRPr lang="es-ES" sz="1600" kern="1200" dirty="0"/>
        </a:p>
      </dsp:txBody>
      <dsp:txXfrm>
        <a:off x="3538575" y="242870"/>
        <a:ext cx="1358129" cy="728610"/>
      </dsp:txXfrm>
    </dsp:sp>
    <dsp:sp modelId="{2E7399EB-DB3F-4086-A535-F6CC4040EC83}">
      <dsp:nvSpPr>
        <dsp:cNvPr id="0" name=""/>
        <dsp:cNvSpPr/>
      </dsp:nvSpPr>
      <dsp:spPr>
        <a:xfrm>
          <a:off x="2274678" y="971480"/>
          <a:ext cx="3885922" cy="3885922"/>
        </a:xfrm>
        <a:prstGeom prst="ellipse">
          <a:avLst/>
        </a:prstGeom>
        <a:gradFill rotWithShape="0">
          <a:gsLst>
            <a:gs pos="0">
              <a:schemeClr val="accent2">
                <a:hueOff val="1560507"/>
                <a:satOff val="-1946"/>
                <a:lumOff val="458"/>
                <a:alphaOff val="0"/>
                <a:shade val="51000"/>
                <a:satMod val="130000"/>
              </a:schemeClr>
            </a:gs>
            <a:gs pos="80000">
              <a:schemeClr val="accent2">
                <a:hueOff val="1560507"/>
                <a:satOff val="-1946"/>
                <a:lumOff val="458"/>
                <a:alphaOff val="0"/>
                <a:shade val="93000"/>
                <a:satMod val="130000"/>
              </a:schemeClr>
            </a:gs>
            <a:gs pos="100000">
              <a:schemeClr val="accent2">
                <a:hueOff val="1560507"/>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t>Infraestructuras</a:t>
          </a:r>
          <a:endParaRPr lang="es-ES" sz="1400" kern="1200" dirty="0"/>
        </a:p>
      </dsp:txBody>
      <dsp:txXfrm>
        <a:off x="3538575" y="1204635"/>
        <a:ext cx="1358129" cy="699466"/>
      </dsp:txXfrm>
    </dsp:sp>
    <dsp:sp modelId="{BE7B72C5-511D-46CD-A8CE-61AEF27B38C0}">
      <dsp:nvSpPr>
        <dsp:cNvPr id="0" name=""/>
        <dsp:cNvSpPr/>
      </dsp:nvSpPr>
      <dsp:spPr>
        <a:xfrm>
          <a:off x="2760419" y="1942961"/>
          <a:ext cx="2914441" cy="2914441"/>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t>Centros de Investigación</a:t>
          </a:r>
          <a:endParaRPr lang="es-ES" sz="1400" kern="1200" dirty="0"/>
        </a:p>
      </dsp:txBody>
      <dsp:txXfrm>
        <a:off x="3538575" y="2161544"/>
        <a:ext cx="1358129" cy="655749"/>
      </dsp:txXfrm>
    </dsp:sp>
    <dsp:sp modelId="{F0E24310-25BC-48F7-BEAA-69A34D0B4804}">
      <dsp:nvSpPr>
        <dsp:cNvPr id="0" name=""/>
        <dsp:cNvSpPr/>
      </dsp:nvSpPr>
      <dsp:spPr>
        <a:xfrm>
          <a:off x="3246159" y="2914441"/>
          <a:ext cx="1942961" cy="1942961"/>
        </a:xfrm>
        <a:prstGeom prst="ellipse">
          <a:avLst/>
        </a:prstGeom>
        <a:gradFill rotWithShape="0">
          <a:gsLst>
            <a:gs pos="0">
              <a:schemeClr val="accent2">
                <a:hueOff val="4681520"/>
                <a:satOff val="-5839"/>
                <a:lumOff val="1373"/>
                <a:alphaOff val="0"/>
                <a:shade val="51000"/>
                <a:satMod val="130000"/>
              </a:schemeClr>
            </a:gs>
            <a:gs pos="80000">
              <a:schemeClr val="accent2">
                <a:hueOff val="4681520"/>
                <a:satOff val="-5839"/>
                <a:lumOff val="1373"/>
                <a:alphaOff val="0"/>
                <a:shade val="93000"/>
                <a:satMod val="130000"/>
              </a:schemeClr>
            </a:gs>
            <a:gs pos="100000">
              <a:schemeClr val="accent2">
                <a:hueOff val="4681520"/>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Proyectos</a:t>
          </a:r>
          <a:endParaRPr lang="es-ES" sz="1600" kern="1200" dirty="0"/>
        </a:p>
      </dsp:txBody>
      <dsp:txXfrm>
        <a:off x="3530699" y="3400182"/>
        <a:ext cx="1373881" cy="971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31F02-9F1D-4622-A722-433D7817FA10}">
      <dsp:nvSpPr>
        <dsp:cNvPr id="0" name=""/>
        <dsp:cNvSpPr/>
      </dsp:nvSpPr>
      <dsp:spPr>
        <a:xfrm>
          <a:off x="1788938" y="0"/>
          <a:ext cx="4857402" cy="485740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Asociaciones</a:t>
          </a:r>
          <a:endParaRPr lang="es-ES" sz="1600" kern="1200" dirty="0"/>
        </a:p>
      </dsp:txBody>
      <dsp:txXfrm>
        <a:off x="3538575" y="242870"/>
        <a:ext cx="1358129" cy="728610"/>
      </dsp:txXfrm>
    </dsp:sp>
    <dsp:sp modelId="{2E7399EB-DB3F-4086-A535-F6CC4040EC83}">
      <dsp:nvSpPr>
        <dsp:cNvPr id="0" name=""/>
        <dsp:cNvSpPr/>
      </dsp:nvSpPr>
      <dsp:spPr>
        <a:xfrm>
          <a:off x="2274678" y="971480"/>
          <a:ext cx="3885922" cy="3885922"/>
        </a:xfrm>
        <a:prstGeom prst="ellipse">
          <a:avLst/>
        </a:prstGeom>
        <a:gradFill rotWithShape="0">
          <a:gsLst>
            <a:gs pos="0">
              <a:schemeClr val="accent2">
                <a:hueOff val="1560507"/>
                <a:satOff val="-1946"/>
                <a:lumOff val="458"/>
                <a:alphaOff val="0"/>
                <a:shade val="51000"/>
                <a:satMod val="130000"/>
              </a:schemeClr>
            </a:gs>
            <a:gs pos="80000">
              <a:schemeClr val="accent2">
                <a:hueOff val="1560507"/>
                <a:satOff val="-1946"/>
                <a:lumOff val="458"/>
                <a:alphaOff val="0"/>
                <a:shade val="93000"/>
                <a:satMod val="130000"/>
              </a:schemeClr>
            </a:gs>
            <a:gs pos="100000">
              <a:schemeClr val="accent2">
                <a:hueOff val="1560507"/>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t>Infraestructuras</a:t>
          </a:r>
          <a:endParaRPr lang="es-ES" sz="1400" kern="1200" dirty="0"/>
        </a:p>
      </dsp:txBody>
      <dsp:txXfrm>
        <a:off x="3538575" y="1204635"/>
        <a:ext cx="1358129" cy="699466"/>
      </dsp:txXfrm>
    </dsp:sp>
    <dsp:sp modelId="{BE7B72C5-511D-46CD-A8CE-61AEF27B38C0}">
      <dsp:nvSpPr>
        <dsp:cNvPr id="0" name=""/>
        <dsp:cNvSpPr/>
      </dsp:nvSpPr>
      <dsp:spPr>
        <a:xfrm>
          <a:off x="2760419" y="1942961"/>
          <a:ext cx="2914441" cy="2914441"/>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t>Centros de Investigación</a:t>
          </a:r>
          <a:endParaRPr lang="es-ES" sz="1400" kern="1200" dirty="0"/>
        </a:p>
      </dsp:txBody>
      <dsp:txXfrm>
        <a:off x="3538575" y="2161544"/>
        <a:ext cx="1358129" cy="655749"/>
      </dsp:txXfrm>
    </dsp:sp>
    <dsp:sp modelId="{F0E24310-25BC-48F7-BEAA-69A34D0B4804}">
      <dsp:nvSpPr>
        <dsp:cNvPr id="0" name=""/>
        <dsp:cNvSpPr/>
      </dsp:nvSpPr>
      <dsp:spPr>
        <a:xfrm>
          <a:off x="3246159" y="2914441"/>
          <a:ext cx="1942961" cy="1942961"/>
        </a:xfrm>
        <a:prstGeom prst="ellipse">
          <a:avLst/>
        </a:prstGeom>
        <a:gradFill rotWithShape="0">
          <a:gsLst>
            <a:gs pos="0">
              <a:schemeClr val="accent2">
                <a:hueOff val="4681520"/>
                <a:satOff val="-5839"/>
                <a:lumOff val="1373"/>
                <a:alphaOff val="0"/>
                <a:shade val="51000"/>
                <a:satMod val="130000"/>
              </a:schemeClr>
            </a:gs>
            <a:gs pos="80000">
              <a:schemeClr val="accent2">
                <a:hueOff val="4681520"/>
                <a:satOff val="-5839"/>
                <a:lumOff val="1373"/>
                <a:alphaOff val="0"/>
                <a:shade val="93000"/>
                <a:satMod val="130000"/>
              </a:schemeClr>
            </a:gs>
            <a:gs pos="100000">
              <a:schemeClr val="accent2">
                <a:hueOff val="4681520"/>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effectLst>
                <a:glow rad="228600">
                  <a:schemeClr val="accent1">
                    <a:satMod val="175000"/>
                    <a:alpha val="40000"/>
                  </a:schemeClr>
                </a:glow>
              </a:effectLst>
            </a:rPr>
            <a:t>Proyectos</a:t>
          </a:r>
          <a:endParaRPr lang="es-ES" sz="1600" kern="1200" dirty="0">
            <a:effectLst>
              <a:glow rad="228600">
                <a:schemeClr val="accent1">
                  <a:satMod val="175000"/>
                  <a:alpha val="40000"/>
                </a:schemeClr>
              </a:glow>
            </a:effectLst>
          </a:endParaRPr>
        </a:p>
      </dsp:txBody>
      <dsp:txXfrm>
        <a:off x="3530699" y="3400182"/>
        <a:ext cx="1373881" cy="971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31F02-9F1D-4622-A722-433D7817FA10}">
      <dsp:nvSpPr>
        <dsp:cNvPr id="0" name=""/>
        <dsp:cNvSpPr/>
      </dsp:nvSpPr>
      <dsp:spPr>
        <a:xfrm>
          <a:off x="1788938" y="0"/>
          <a:ext cx="4857402" cy="485740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Asociaciones</a:t>
          </a:r>
          <a:endParaRPr lang="es-ES" sz="1600" kern="1200" dirty="0"/>
        </a:p>
      </dsp:txBody>
      <dsp:txXfrm>
        <a:off x="3538575" y="242870"/>
        <a:ext cx="1358129" cy="728610"/>
      </dsp:txXfrm>
    </dsp:sp>
    <dsp:sp modelId="{2E7399EB-DB3F-4086-A535-F6CC4040EC83}">
      <dsp:nvSpPr>
        <dsp:cNvPr id="0" name=""/>
        <dsp:cNvSpPr/>
      </dsp:nvSpPr>
      <dsp:spPr>
        <a:xfrm>
          <a:off x="2274678" y="971480"/>
          <a:ext cx="3885922" cy="3885922"/>
        </a:xfrm>
        <a:prstGeom prst="ellipse">
          <a:avLst/>
        </a:prstGeom>
        <a:gradFill rotWithShape="0">
          <a:gsLst>
            <a:gs pos="0">
              <a:schemeClr val="accent2">
                <a:hueOff val="1560507"/>
                <a:satOff val="-1946"/>
                <a:lumOff val="458"/>
                <a:alphaOff val="0"/>
                <a:shade val="51000"/>
                <a:satMod val="130000"/>
              </a:schemeClr>
            </a:gs>
            <a:gs pos="80000">
              <a:schemeClr val="accent2">
                <a:hueOff val="1560507"/>
                <a:satOff val="-1946"/>
                <a:lumOff val="458"/>
                <a:alphaOff val="0"/>
                <a:shade val="93000"/>
                <a:satMod val="130000"/>
              </a:schemeClr>
            </a:gs>
            <a:gs pos="100000">
              <a:schemeClr val="accent2">
                <a:hueOff val="1560507"/>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t>Infraestructuras</a:t>
          </a:r>
          <a:endParaRPr lang="es-ES" sz="1400" kern="1200" dirty="0"/>
        </a:p>
      </dsp:txBody>
      <dsp:txXfrm>
        <a:off x="3538575" y="1204635"/>
        <a:ext cx="1358129" cy="699466"/>
      </dsp:txXfrm>
    </dsp:sp>
    <dsp:sp modelId="{BE7B72C5-511D-46CD-A8CE-61AEF27B38C0}">
      <dsp:nvSpPr>
        <dsp:cNvPr id="0" name=""/>
        <dsp:cNvSpPr/>
      </dsp:nvSpPr>
      <dsp:spPr>
        <a:xfrm>
          <a:off x="2760419" y="1942961"/>
          <a:ext cx="2914441" cy="2914441"/>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effectLst>
                <a:glow rad="228600">
                  <a:schemeClr val="accent1">
                    <a:satMod val="175000"/>
                    <a:alpha val="40000"/>
                  </a:schemeClr>
                </a:glow>
              </a:effectLst>
            </a:rPr>
            <a:t>Centros de Investigación</a:t>
          </a:r>
          <a:endParaRPr lang="es-ES" sz="1400" kern="1200" dirty="0">
            <a:effectLst>
              <a:glow rad="228600">
                <a:schemeClr val="accent1">
                  <a:satMod val="175000"/>
                  <a:alpha val="40000"/>
                </a:schemeClr>
              </a:glow>
            </a:effectLst>
          </a:endParaRPr>
        </a:p>
      </dsp:txBody>
      <dsp:txXfrm>
        <a:off x="3538575" y="2161544"/>
        <a:ext cx="1358129" cy="655749"/>
      </dsp:txXfrm>
    </dsp:sp>
    <dsp:sp modelId="{F0E24310-25BC-48F7-BEAA-69A34D0B4804}">
      <dsp:nvSpPr>
        <dsp:cNvPr id="0" name=""/>
        <dsp:cNvSpPr/>
      </dsp:nvSpPr>
      <dsp:spPr>
        <a:xfrm>
          <a:off x="3246159" y="2914441"/>
          <a:ext cx="1942961" cy="1942961"/>
        </a:xfrm>
        <a:prstGeom prst="ellipse">
          <a:avLst/>
        </a:prstGeom>
        <a:gradFill rotWithShape="0">
          <a:gsLst>
            <a:gs pos="0">
              <a:schemeClr val="accent2">
                <a:hueOff val="4681520"/>
                <a:satOff val="-5839"/>
                <a:lumOff val="1373"/>
                <a:alphaOff val="0"/>
                <a:shade val="51000"/>
                <a:satMod val="130000"/>
              </a:schemeClr>
            </a:gs>
            <a:gs pos="80000">
              <a:schemeClr val="accent2">
                <a:hueOff val="4681520"/>
                <a:satOff val="-5839"/>
                <a:lumOff val="1373"/>
                <a:alphaOff val="0"/>
                <a:shade val="93000"/>
                <a:satMod val="130000"/>
              </a:schemeClr>
            </a:gs>
            <a:gs pos="100000">
              <a:schemeClr val="accent2">
                <a:hueOff val="4681520"/>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Proyectos</a:t>
          </a:r>
          <a:endParaRPr lang="es-ES" sz="1600" kern="1200" dirty="0"/>
        </a:p>
      </dsp:txBody>
      <dsp:txXfrm>
        <a:off x="3530699" y="3400182"/>
        <a:ext cx="1373881" cy="971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31F02-9F1D-4622-A722-433D7817FA10}">
      <dsp:nvSpPr>
        <dsp:cNvPr id="0" name=""/>
        <dsp:cNvSpPr/>
      </dsp:nvSpPr>
      <dsp:spPr>
        <a:xfrm>
          <a:off x="1788938" y="0"/>
          <a:ext cx="4857402" cy="485740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Asociaciones</a:t>
          </a:r>
          <a:endParaRPr lang="es-ES" sz="1600" kern="1200" dirty="0"/>
        </a:p>
      </dsp:txBody>
      <dsp:txXfrm>
        <a:off x="3538575" y="242870"/>
        <a:ext cx="1358129" cy="728610"/>
      </dsp:txXfrm>
    </dsp:sp>
    <dsp:sp modelId="{2E7399EB-DB3F-4086-A535-F6CC4040EC83}">
      <dsp:nvSpPr>
        <dsp:cNvPr id="0" name=""/>
        <dsp:cNvSpPr/>
      </dsp:nvSpPr>
      <dsp:spPr>
        <a:xfrm>
          <a:off x="2274678" y="971480"/>
          <a:ext cx="3885922" cy="3885922"/>
        </a:xfrm>
        <a:prstGeom prst="ellipse">
          <a:avLst/>
        </a:prstGeom>
        <a:gradFill rotWithShape="0">
          <a:gsLst>
            <a:gs pos="0">
              <a:schemeClr val="accent2">
                <a:hueOff val="1560507"/>
                <a:satOff val="-1946"/>
                <a:lumOff val="458"/>
                <a:alphaOff val="0"/>
                <a:shade val="51000"/>
                <a:satMod val="130000"/>
              </a:schemeClr>
            </a:gs>
            <a:gs pos="80000">
              <a:schemeClr val="accent2">
                <a:hueOff val="1560507"/>
                <a:satOff val="-1946"/>
                <a:lumOff val="458"/>
                <a:alphaOff val="0"/>
                <a:shade val="93000"/>
                <a:satMod val="130000"/>
              </a:schemeClr>
            </a:gs>
            <a:gs pos="100000">
              <a:schemeClr val="accent2">
                <a:hueOff val="1560507"/>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effectLst>
                <a:glow rad="228600">
                  <a:schemeClr val="accent1">
                    <a:satMod val="175000"/>
                    <a:alpha val="40000"/>
                  </a:schemeClr>
                </a:glow>
              </a:effectLst>
            </a:rPr>
            <a:t>Infraestructuras</a:t>
          </a:r>
          <a:endParaRPr lang="es-ES" sz="1400" kern="1200" dirty="0">
            <a:effectLst>
              <a:glow rad="228600">
                <a:schemeClr val="accent1">
                  <a:satMod val="175000"/>
                  <a:alpha val="40000"/>
                </a:schemeClr>
              </a:glow>
            </a:effectLst>
          </a:endParaRPr>
        </a:p>
      </dsp:txBody>
      <dsp:txXfrm>
        <a:off x="3538575" y="1204635"/>
        <a:ext cx="1358129" cy="699466"/>
      </dsp:txXfrm>
    </dsp:sp>
    <dsp:sp modelId="{BE7B72C5-511D-46CD-A8CE-61AEF27B38C0}">
      <dsp:nvSpPr>
        <dsp:cNvPr id="0" name=""/>
        <dsp:cNvSpPr/>
      </dsp:nvSpPr>
      <dsp:spPr>
        <a:xfrm>
          <a:off x="2760419" y="1942961"/>
          <a:ext cx="2914441" cy="2914441"/>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t>Centros de Investigación</a:t>
          </a:r>
          <a:endParaRPr lang="es-ES" sz="1400" kern="1200" dirty="0"/>
        </a:p>
      </dsp:txBody>
      <dsp:txXfrm>
        <a:off x="3538575" y="2161544"/>
        <a:ext cx="1358129" cy="655749"/>
      </dsp:txXfrm>
    </dsp:sp>
    <dsp:sp modelId="{F0E24310-25BC-48F7-BEAA-69A34D0B4804}">
      <dsp:nvSpPr>
        <dsp:cNvPr id="0" name=""/>
        <dsp:cNvSpPr/>
      </dsp:nvSpPr>
      <dsp:spPr>
        <a:xfrm>
          <a:off x="3246159" y="2914441"/>
          <a:ext cx="1942961" cy="1942961"/>
        </a:xfrm>
        <a:prstGeom prst="ellipse">
          <a:avLst/>
        </a:prstGeom>
        <a:gradFill rotWithShape="0">
          <a:gsLst>
            <a:gs pos="0">
              <a:schemeClr val="accent2">
                <a:hueOff val="4681520"/>
                <a:satOff val="-5839"/>
                <a:lumOff val="1373"/>
                <a:alphaOff val="0"/>
                <a:shade val="51000"/>
                <a:satMod val="130000"/>
              </a:schemeClr>
            </a:gs>
            <a:gs pos="80000">
              <a:schemeClr val="accent2">
                <a:hueOff val="4681520"/>
                <a:satOff val="-5839"/>
                <a:lumOff val="1373"/>
                <a:alphaOff val="0"/>
                <a:shade val="93000"/>
                <a:satMod val="130000"/>
              </a:schemeClr>
            </a:gs>
            <a:gs pos="100000">
              <a:schemeClr val="accent2">
                <a:hueOff val="4681520"/>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Proyectos</a:t>
          </a:r>
          <a:endParaRPr lang="es-ES" sz="1600" kern="1200" dirty="0"/>
        </a:p>
      </dsp:txBody>
      <dsp:txXfrm>
        <a:off x="3530699" y="3400182"/>
        <a:ext cx="1373881" cy="971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31F02-9F1D-4622-A722-433D7817FA10}">
      <dsp:nvSpPr>
        <dsp:cNvPr id="0" name=""/>
        <dsp:cNvSpPr/>
      </dsp:nvSpPr>
      <dsp:spPr>
        <a:xfrm>
          <a:off x="1788938" y="0"/>
          <a:ext cx="4857402" cy="485740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effectLst>
                <a:glow rad="228600">
                  <a:schemeClr val="accent1">
                    <a:satMod val="175000"/>
                    <a:alpha val="40000"/>
                  </a:schemeClr>
                </a:glow>
              </a:effectLst>
            </a:rPr>
            <a:t>Asociaciones</a:t>
          </a:r>
          <a:endParaRPr lang="es-ES" sz="1600" kern="1200" dirty="0">
            <a:effectLst>
              <a:glow rad="228600">
                <a:schemeClr val="accent1">
                  <a:satMod val="175000"/>
                  <a:alpha val="40000"/>
                </a:schemeClr>
              </a:glow>
            </a:effectLst>
          </a:endParaRPr>
        </a:p>
      </dsp:txBody>
      <dsp:txXfrm>
        <a:off x="3538575" y="242870"/>
        <a:ext cx="1358129" cy="728610"/>
      </dsp:txXfrm>
    </dsp:sp>
    <dsp:sp modelId="{2E7399EB-DB3F-4086-A535-F6CC4040EC83}">
      <dsp:nvSpPr>
        <dsp:cNvPr id="0" name=""/>
        <dsp:cNvSpPr/>
      </dsp:nvSpPr>
      <dsp:spPr>
        <a:xfrm>
          <a:off x="2274678" y="971480"/>
          <a:ext cx="3885922" cy="3885922"/>
        </a:xfrm>
        <a:prstGeom prst="ellipse">
          <a:avLst/>
        </a:prstGeom>
        <a:gradFill rotWithShape="0">
          <a:gsLst>
            <a:gs pos="0">
              <a:schemeClr val="accent2">
                <a:hueOff val="1560507"/>
                <a:satOff val="-1946"/>
                <a:lumOff val="458"/>
                <a:alphaOff val="0"/>
                <a:shade val="51000"/>
                <a:satMod val="130000"/>
              </a:schemeClr>
            </a:gs>
            <a:gs pos="80000">
              <a:schemeClr val="accent2">
                <a:hueOff val="1560507"/>
                <a:satOff val="-1946"/>
                <a:lumOff val="458"/>
                <a:alphaOff val="0"/>
                <a:shade val="93000"/>
                <a:satMod val="130000"/>
              </a:schemeClr>
            </a:gs>
            <a:gs pos="100000">
              <a:schemeClr val="accent2">
                <a:hueOff val="1560507"/>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t>Infraestructuras</a:t>
          </a:r>
          <a:endParaRPr lang="es-ES" sz="1400" kern="1200" dirty="0"/>
        </a:p>
      </dsp:txBody>
      <dsp:txXfrm>
        <a:off x="3538575" y="1204635"/>
        <a:ext cx="1358129" cy="699466"/>
      </dsp:txXfrm>
    </dsp:sp>
    <dsp:sp modelId="{BE7B72C5-511D-46CD-A8CE-61AEF27B38C0}">
      <dsp:nvSpPr>
        <dsp:cNvPr id="0" name=""/>
        <dsp:cNvSpPr/>
      </dsp:nvSpPr>
      <dsp:spPr>
        <a:xfrm>
          <a:off x="2760419" y="1942961"/>
          <a:ext cx="2914441" cy="2914441"/>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t>Centros de Investigación</a:t>
          </a:r>
          <a:endParaRPr lang="es-ES" sz="1400" kern="1200" dirty="0"/>
        </a:p>
      </dsp:txBody>
      <dsp:txXfrm>
        <a:off x="3538575" y="2161544"/>
        <a:ext cx="1358129" cy="655749"/>
      </dsp:txXfrm>
    </dsp:sp>
    <dsp:sp modelId="{F0E24310-25BC-48F7-BEAA-69A34D0B4804}">
      <dsp:nvSpPr>
        <dsp:cNvPr id="0" name=""/>
        <dsp:cNvSpPr/>
      </dsp:nvSpPr>
      <dsp:spPr>
        <a:xfrm>
          <a:off x="3246159" y="2914441"/>
          <a:ext cx="1942961" cy="1942961"/>
        </a:xfrm>
        <a:prstGeom prst="ellipse">
          <a:avLst/>
        </a:prstGeom>
        <a:gradFill rotWithShape="0">
          <a:gsLst>
            <a:gs pos="0">
              <a:schemeClr val="accent2">
                <a:hueOff val="4681520"/>
                <a:satOff val="-5839"/>
                <a:lumOff val="1373"/>
                <a:alphaOff val="0"/>
                <a:shade val="51000"/>
                <a:satMod val="130000"/>
              </a:schemeClr>
            </a:gs>
            <a:gs pos="80000">
              <a:schemeClr val="accent2">
                <a:hueOff val="4681520"/>
                <a:satOff val="-5839"/>
                <a:lumOff val="1373"/>
                <a:alphaOff val="0"/>
                <a:shade val="93000"/>
                <a:satMod val="130000"/>
              </a:schemeClr>
            </a:gs>
            <a:gs pos="100000">
              <a:schemeClr val="accent2">
                <a:hueOff val="4681520"/>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Proyectos</a:t>
          </a:r>
          <a:endParaRPr lang="es-ES" sz="1600" kern="1200" dirty="0"/>
        </a:p>
      </dsp:txBody>
      <dsp:txXfrm>
        <a:off x="3530699" y="3400182"/>
        <a:ext cx="1373881" cy="97148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D6E304-E3B7-D143-AF4D-CC2D2ADCB563}" type="datetimeFigureOut">
              <a:rPr lang="es-ES" smtClean="0"/>
              <a:t>12/5/16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6B84D8-B724-B148-BCF6-500F355337E3}" type="slidenum">
              <a:rPr lang="es-ES" smtClean="0"/>
              <a:t>‹Nr.›</a:t>
            </a:fld>
            <a:endParaRPr lang="es-ES"/>
          </a:p>
        </p:txBody>
      </p:sp>
    </p:spTree>
    <p:extLst>
      <p:ext uri="{BB962C8B-B14F-4D97-AF65-F5344CB8AC3E}">
        <p14:creationId xmlns:p14="http://schemas.microsoft.com/office/powerpoint/2010/main" val="3268679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p:sp>
      <p:sp>
        <p:nvSpPr>
          <p:cNvPr id="68611" name="2 Marcador de notas"/>
          <p:cNvSpPr>
            <a:spLocks noGrp="1"/>
          </p:cNvSpPr>
          <p:nvPr>
            <p:ph type="body" idx="1"/>
          </p:nvPr>
        </p:nvSpPr>
        <p:spPr>
          <a:noFill/>
        </p:spPr>
        <p:txBody>
          <a:bodyPr/>
          <a:lstStyle/>
          <a:p>
            <a:endParaRPr lang="es-ES" smtClean="0"/>
          </a:p>
        </p:txBody>
      </p:sp>
      <p:sp>
        <p:nvSpPr>
          <p:cNvPr id="68612" name="3 Marcador de número de diapositiva"/>
          <p:cNvSpPr>
            <a:spLocks noGrp="1"/>
          </p:cNvSpPr>
          <p:nvPr>
            <p:ph type="sldNum" sz="quarter"/>
          </p:nvPr>
        </p:nvSpPr>
        <p:spPr>
          <a:noFill/>
          <a:ln>
            <a:miter lim="800000"/>
            <a:headEnd/>
            <a:tailEnd/>
          </a:ln>
        </p:spPr>
        <p:txBody>
          <a:bodyPr/>
          <a:lstStyle/>
          <a:p>
            <a:fld id="{785C7D8A-832E-4E8F-B91A-5FA924347182}" type="slidenum">
              <a:rPr lang="es-AR" altLang="es-AR" smtClean="0">
                <a:latin typeface="Times New Roman" pitchFamily="18" charset="0"/>
              </a:rPr>
              <a:pPr/>
              <a:t>14</a:t>
            </a:fld>
            <a:endParaRPr lang="es-AR" altLang="es-AR" smtClean="0">
              <a:latin typeface="Times New Roman" pitchFamily="18" charset="0"/>
            </a:endParaRPr>
          </a:p>
        </p:txBody>
      </p:sp>
    </p:spTree>
    <p:extLst>
      <p:ext uri="{BB962C8B-B14F-4D97-AF65-F5344CB8AC3E}">
        <p14:creationId xmlns:p14="http://schemas.microsoft.com/office/powerpoint/2010/main" val="77729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p:sp>
      <p:sp>
        <p:nvSpPr>
          <p:cNvPr id="70659" name="2 Marcador de notas"/>
          <p:cNvSpPr>
            <a:spLocks noGrp="1"/>
          </p:cNvSpPr>
          <p:nvPr>
            <p:ph type="body" idx="1"/>
          </p:nvPr>
        </p:nvSpPr>
        <p:spPr>
          <a:noFill/>
        </p:spPr>
        <p:txBody>
          <a:bodyPr/>
          <a:lstStyle/>
          <a:p>
            <a:endParaRPr lang="es-ES" smtClean="0"/>
          </a:p>
        </p:txBody>
      </p:sp>
      <p:sp>
        <p:nvSpPr>
          <p:cNvPr id="70660" name="3 Marcador de número de diapositiva"/>
          <p:cNvSpPr>
            <a:spLocks noGrp="1"/>
          </p:cNvSpPr>
          <p:nvPr>
            <p:ph type="sldNum" sz="quarter"/>
          </p:nvPr>
        </p:nvSpPr>
        <p:spPr>
          <a:noFill/>
          <a:ln>
            <a:miter lim="800000"/>
            <a:headEnd/>
            <a:tailEnd/>
          </a:ln>
        </p:spPr>
        <p:txBody>
          <a:bodyPr/>
          <a:lstStyle/>
          <a:p>
            <a:fld id="{0A01B8B5-4B3C-4253-ACDE-37F1F7C55727}" type="slidenum">
              <a:rPr lang="es-ES" smtClean="0">
                <a:latin typeface="Times New Roman" pitchFamily="18" charset="0"/>
              </a:rPr>
              <a:pPr/>
              <a:t>16</a:t>
            </a:fld>
            <a:endParaRPr lang="es-ES" smtClean="0">
              <a:latin typeface="Times New Roman" pitchFamily="18" charset="0"/>
            </a:endParaRPr>
          </a:p>
        </p:txBody>
      </p:sp>
    </p:spTree>
    <p:extLst>
      <p:ext uri="{BB962C8B-B14F-4D97-AF65-F5344CB8AC3E}">
        <p14:creationId xmlns:p14="http://schemas.microsoft.com/office/powerpoint/2010/main" val="252050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0BBAC88-4532-4E74-A989-6BBE7AE28EFD}" type="slidenum">
              <a:rPr lang="es-ES" smtClean="0"/>
              <a:pPr/>
              <a:t>40</a:t>
            </a:fld>
            <a:endParaRPr lang="es-ES"/>
          </a:p>
        </p:txBody>
      </p:sp>
    </p:spTree>
    <p:extLst>
      <p:ext uri="{BB962C8B-B14F-4D97-AF65-F5344CB8AC3E}">
        <p14:creationId xmlns:p14="http://schemas.microsoft.com/office/powerpoint/2010/main" val="217926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Como </a:t>
            </a:r>
            <a:r>
              <a:rPr lang="es-ES_tradnl" dirty="0" smtClean="0"/>
              <a:t>hemos ya apuntado, un repertorio métrico es una herramienta de investigación potente porque permite comparar poemas o grupos de poemas de forma rápida. Sin embargo, los primeros repertorios se imprimían en papel y uno podía encontrar la información como si buscase en una guía telefónica, lo que hacía el </a:t>
            </a:r>
            <a:r>
              <a:rPr lang="es-ES" sz="1200" kern="1200" dirty="0" smtClean="0">
                <a:solidFill>
                  <a:schemeClr val="tx1"/>
                </a:solidFill>
                <a:effectLst/>
                <a:latin typeface="+mn-lt"/>
                <a:ea typeface="+mn-ea"/>
                <a:cs typeface="+mn-cs"/>
              </a:rPr>
              <a:t>La diferencia de formato entre los repertorios en papel y los digitales es notable, como puede constatarse en este cuadro comparativo entre el </a:t>
            </a:r>
            <a:r>
              <a:rPr lang="es-ES" sz="1200" i="1" kern="1200" dirty="0" err="1" smtClean="0">
                <a:solidFill>
                  <a:schemeClr val="tx1"/>
                </a:solidFill>
                <a:effectLst/>
                <a:latin typeface="+mn-lt"/>
                <a:ea typeface="+mn-ea"/>
                <a:cs typeface="+mn-cs"/>
              </a:rPr>
              <a:t>Naetebus</a:t>
            </a:r>
            <a:r>
              <a:rPr lang="es-ES" sz="1200" kern="1200" dirty="0" smtClean="0">
                <a:solidFill>
                  <a:schemeClr val="tx1"/>
                </a:solidFill>
                <a:effectLst/>
                <a:latin typeface="+mn-lt"/>
                <a:ea typeface="+mn-ea"/>
                <a:cs typeface="+mn-cs"/>
              </a:rPr>
              <a:t> en versión papel y de la base de datos contemporánea accesible desde la web.</a:t>
            </a:r>
            <a:endParaRPr lang="es-ES_tradnl" dirty="0" smtClean="0"/>
          </a:p>
          <a:p>
            <a:r>
              <a:rPr lang="es-ES" sz="1200" kern="1200" dirty="0" smtClean="0">
                <a:solidFill>
                  <a:schemeClr val="tx1"/>
                </a:solidFill>
                <a:effectLst/>
                <a:latin typeface="+mn-lt"/>
                <a:ea typeface="+mn-ea"/>
                <a:cs typeface="+mn-cs"/>
              </a:rPr>
              <a:t>Las búsquedas son mucho más sencillas en el segundo caso, ya que permite, sin necesidad de formación previa, acceder a distintos campos en función del tipo de búsqueda, mientras que la consulta del libro exigía un elevado conocimiento de estas materias para saber cómo estaba organizado, cómo buscar en los índices, qué significaban las abreviaturas y dónde se encontraban los poemas</a:t>
            </a:r>
            <a:endParaRPr lang="es-ES_tradnl" dirty="0"/>
          </a:p>
        </p:txBody>
      </p:sp>
      <p:sp>
        <p:nvSpPr>
          <p:cNvPr id="4" name="3 Marcador de número de diapositiva"/>
          <p:cNvSpPr>
            <a:spLocks noGrp="1"/>
          </p:cNvSpPr>
          <p:nvPr>
            <p:ph type="sldNum" sz="quarter" idx="10"/>
          </p:nvPr>
        </p:nvSpPr>
        <p:spPr/>
        <p:txBody>
          <a:bodyPr/>
          <a:lstStyle/>
          <a:p>
            <a:fld id="{E7D5B28E-388D-4471-A927-55EB3398BA80}" type="slidenum">
              <a:rPr lang="es-ES_tradnl" smtClean="0"/>
              <a:t>43</a:t>
            </a:fld>
            <a:endParaRPr lang="es-ES_tradnl"/>
          </a:p>
        </p:txBody>
      </p:sp>
    </p:spTree>
    <p:extLst>
      <p:ext uri="{BB962C8B-B14F-4D97-AF65-F5344CB8AC3E}">
        <p14:creationId xmlns:p14="http://schemas.microsoft.com/office/powerpoint/2010/main" val="1745351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BAC88-4532-4E74-A989-6BBE7AE28EFD}" type="slidenum">
              <a:rPr lang="es-ES" smtClean="0"/>
              <a:pPr/>
              <a:t>46</a:t>
            </a:fld>
            <a:endParaRPr lang="es-ES"/>
          </a:p>
        </p:txBody>
      </p:sp>
    </p:spTree>
    <p:extLst>
      <p:ext uri="{BB962C8B-B14F-4D97-AF65-F5344CB8AC3E}">
        <p14:creationId xmlns:p14="http://schemas.microsoft.com/office/powerpoint/2010/main" val="34357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0BBAC88-4532-4E74-A989-6BBE7AE28EFD}" type="slidenum">
              <a:rPr lang="es-ES" smtClean="0"/>
              <a:pPr/>
              <a:t>48</a:t>
            </a:fld>
            <a:endParaRPr lang="es-ES"/>
          </a:p>
        </p:txBody>
      </p:sp>
    </p:spTree>
    <p:extLst>
      <p:ext uri="{BB962C8B-B14F-4D97-AF65-F5344CB8AC3E}">
        <p14:creationId xmlns:p14="http://schemas.microsoft.com/office/powerpoint/2010/main" val="143111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cstate="print"/>
          <a:stretch>
            <a:fillRect/>
          </a:stretch>
        </p:blipFill>
        <p:spPr>
          <a:xfrm>
            <a:off x="323528" y="1988839"/>
            <a:ext cx="8424936" cy="1800201"/>
          </a:xfrm>
          <a:prstGeom prst="rect">
            <a:avLst/>
          </a:prstGeom>
        </p:spPr>
      </p:pic>
      <p:sp>
        <p:nvSpPr>
          <p:cNvPr id="2" name="1 Título"/>
          <p:cNvSpPr>
            <a:spLocks noGrp="1"/>
          </p:cNvSpPr>
          <p:nvPr>
            <p:ph type="ctrTitle"/>
          </p:nvPr>
        </p:nvSpPr>
        <p:spPr>
          <a:xfrm>
            <a:off x="685800" y="2130425"/>
            <a:ext cx="7772400" cy="1470025"/>
          </a:xfrm>
        </p:spPr>
        <p:txBody>
          <a:bodyPr/>
          <a:lstStyle>
            <a:lvl1pPr>
              <a:defRPr>
                <a:solidFill>
                  <a:schemeClr val="bg1"/>
                </a:solidFill>
              </a:defRPr>
            </a:lvl1pPr>
          </a:lstStyle>
          <a:p>
            <a:r>
              <a:rPr lang="es-ES" dirty="0" smtClean="0"/>
              <a:t>Haga clic para modificar el estilo de título del patrón</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s-ES" dirty="0"/>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r>
              <a:rPr lang="es-ES" dirty="0" smtClean="0">
                <a:latin typeface="Calibri"/>
              </a:rPr>
              <a:t>Curso a medida de Introducción a las HD – Universidad Javeriana, Bogotá</a:t>
            </a:r>
          </a:p>
          <a:p>
            <a:endParaRPr lang="es-ES" dirty="0">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pic>
        <p:nvPicPr>
          <p:cNvPr id="7" name="6 Imagen" descr="LINHD.png"/>
          <p:cNvPicPr>
            <a:picLocks noChangeAspect="1"/>
          </p:cNvPicPr>
          <p:nvPr userDrawn="1"/>
        </p:nvPicPr>
        <p:blipFill>
          <a:blip r:embed="rId3" cstate="print"/>
          <a:stretch>
            <a:fillRect/>
          </a:stretch>
        </p:blipFill>
        <p:spPr>
          <a:xfrm>
            <a:off x="5315380" y="0"/>
            <a:ext cx="3828620" cy="1646063"/>
          </a:xfrm>
          <a:prstGeom prst="rect">
            <a:avLst/>
          </a:prstGeom>
        </p:spPr>
      </p:pic>
    </p:spTree>
    <p:extLst>
      <p:ext uri="{BB962C8B-B14F-4D97-AF65-F5344CB8AC3E}">
        <p14:creationId xmlns:p14="http://schemas.microsoft.com/office/powerpoint/2010/main" val="1439959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22064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124802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51224" y="685799"/>
            <a:ext cx="8641554" cy="327455"/>
          </a:xfrm>
        </p:spPr>
        <p:txBody>
          <a:bodyPr>
            <a:noAutofit/>
          </a:bodyPr>
          <a:lstStyle>
            <a:lvl1pPr>
              <a:defRPr sz="4000">
                <a:solidFill>
                  <a:schemeClr val="bg1"/>
                </a:solidFill>
                <a:latin typeface="Euphemia" panose="020B0503040102020104" pitchFamily="34" charset="0"/>
              </a:defRPr>
            </a:lvl1pPr>
          </a:lstStyle>
          <a:p>
            <a:r>
              <a:rPr lang="es-ES" dirty="0" smtClean="0"/>
              <a:t>Haga clic para modificar el estilo de título del patrón</a:t>
            </a:r>
            <a:endParaRPr lang="es-ES" dirty="0"/>
          </a:p>
        </p:txBody>
      </p:sp>
      <p:sp>
        <p:nvSpPr>
          <p:cNvPr id="3" name="Marcador de contenido 2"/>
          <p:cNvSpPr>
            <a:spLocks noGrp="1"/>
          </p:cNvSpPr>
          <p:nvPr>
            <p:ph idx="1"/>
          </p:nvPr>
        </p:nvSpPr>
        <p:spPr>
          <a:xfrm>
            <a:off x="251223" y="1700212"/>
            <a:ext cx="8641556" cy="4789487"/>
          </a:xfrm>
        </p:spPr>
        <p:txBody>
          <a:bodyPr/>
          <a:lstStyle>
            <a:lvl1pPr>
              <a:defRPr>
                <a:latin typeface="Euphemia" panose="020B0503040102020104" pitchFamily="34" charset="0"/>
              </a:defRPr>
            </a:lvl1pPr>
            <a:lvl2pPr>
              <a:defRPr>
                <a:latin typeface="Euphemia" panose="020B0503040102020104" pitchFamily="34" charset="0"/>
              </a:defRPr>
            </a:lvl2pPr>
            <a:lvl3pPr>
              <a:defRPr>
                <a:latin typeface="Euphemia" panose="020B0503040102020104" pitchFamily="34" charset="0"/>
              </a:defRPr>
            </a:lvl3pPr>
            <a:lvl4pPr>
              <a:defRPr>
                <a:latin typeface="Euphemia" panose="020B0503040102020104" pitchFamily="34" charset="0"/>
              </a:defRPr>
            </a:lvl4pPr>
            <a:lvl5pPr>
              <a:defRPr>
                <a:latin typeface="Euphemia" panose="020B0503040102020104" pitchFamily="34" charset="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5" name="Marcador de texto 11"/>
          <p:cNvSpPr>
            <a:spLocks noGrp="1"/>
          </p:cNvSpPr>
          <p:nvPr>
            <p:ph type="body" sz="quarter" idx="15"/>
          </p:nvPr>
        </p:nvSpPr>
        <p:spPr>
          <a:xfrm>
            <a:off x="251223" y="6582284"/>
            <a:ext cx="8641556" cy="275716"/>
          </a:xfrm>
        </p:spPr>
        <p:txBody>
          <a:bodyPr>
            <a:normAutofit/>
          </a:bodyPr>
          <a:lstStyle>
            <a:lvl1pPr marL="0" indent="0">
              <a:buNone/>
              <a:defRPr sz="900"/>
            </a:lvl1pPr>
          </a:lstStyle>
          <a:p>
            <a:pPr lvl="0"/>
            <a:r>
              <a:rPr lang="es-ES" dirty="0" smtClean="0"/>
              <a:t>Haga clic para modificar el estilo de texto del patrón</a:t>
            </a:r>
            <a:endParaRPr lang="es-ES" dirty="0"/>
          </a:p>
        </p:txBody>
      </p:sp>
      <p:pic>
        <p:nvPicPr>
          <p:cNvPr id="6" name="Imagen 5"/>
          <p:cNvPicPr>
            <a:picLocks noChangeAspect="1"/>
          </p:cNvPicPr>
          <p:nvPr userDrawn="1"/>
        </p:nvPicPr>
        <p:blipFill rotWithShape="1">
          <a:blip r:embed="rId2"/>
          <a:srcRect t="8331" b="47129"/>
          <a:stretch/>
        </p:blipFill>
        <p:spPr>
          <a:xfrm>
            <a:off x="0" y="0"/>
            <a:ext cx="9157392" cy="1340768"/>
          </a:xfrm>
          <a:prstGeom prst="rect">
            <a:avLst/>
          </a:prstGeom>
        </p:spPr>
      </p:pic>
    </p:spTree>
    <p:extLst>
      <p:ext uri="{BB962C8B-B14F-4D97-AF65-F5344CB8AC3E}">
        <p14:creationId xmlns:p14="http://schemas.microsoft.com/office/powerpoint/2010/main" val="417321644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cstate="print"/>
          <a:stretch>
            <a:fillRect/>
          </a:stretch>
        </p:blipFill>
        <p:spPr>
          <a:xfrm>
            <a:off x="323528" y="1988839"/>
            <a:ext cx="8424936" cy="1800201"/>
          </a:xfrm>
          <a:prstGeom prst="rect">
            <a:avLst/>
          </a:prstGeom>
        </p:spPr>
      </p:pic>
      <p:sp>
        <p:nvSpPr>
          <p:cNvPr id="2" name="1 Título"/>
          <p:cNvSpPr>
            <a:spLocks noGrp="1"/>
          </p:cNvSpPr>
          <p:nvPr>
            <p:ph type="ctrTitle"/>
          </p:nvPr>
        </p:nvSpPr>
        <p:spPr>
          <a:xfrm>
            <a:off x="685800" y="2130425"/>
            <a:ext cx="7772400" cy="1470025"/>
          </a:xfrm>
        </p:spPr>
        <p:txBody>
          <a:bodyPr/>
          <a:lstStyle>
            <a:lvl1pPr>
              <a:defRPr>
                <a:solidFill>
                  <a:schemeClr val="bg1"/>
                </a:solidFill>
              </a:defRPr>
            </a:lvl1pPr>
          </a:lstStyle>
          <a:p>
            <a:r>
              <a:rPr lang="es-ES" dirty="0" smtClean="0"/>
              <a:t>Haga clic para modificar el estilo de título del patrón</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s-ES" dirty="0"/>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r>
              <a:rPr lang="es-ES" dirty="0" smtClean="0">
                <a:latin typeface="Calibri"/>
              </a:rPr>
              <a:t>Curso a medida de Introducción a las HD – Universidad Javeriana, Bogotá</a:t>
            </a:r>
          </a:p>
          <a:p>
            <a:endParaRPr lang="es-ES" dirty="0">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pic>
        <p:nvPicPr>
          <p:cNvPr id="7" name="6 Imagen" descr="LINHD.png"/>
          <p:cNvPicPr>
            <a:picLocks noChangeAspect="1"/>
          </p:cNvPicPr>
          <p:nvPr userDrawn="1"/>
        </p:nvPicPr>
        <p:blipFill>
          <a:blip r:embed="rId3" cstate="print"/>
          <a:stretch>
            <a:fillRect/>
          </a:stretch>
        </p:blipFill>
        <p:spPr>
          <a:xfrm>
            <a:off x="5315380" y="0"/>
            <a:ext cx="3828620" cy="1646063"/>
          </a:xfrm>
          <a:prstGeom prst="rect">
            <a:avLst/>
          </a:prstGeom>
        </p:spPr>
      </p:pic>
    </p:spTree>
    <p:extLst>
      <p:ext uri="{BB962C8B-B14F-4D97-AF65-F5344CB8AC3E}">
        <p14:creationId xmlns:p14="http://schemas.microsoft.com/office/powerpoint/2010/main" val="3364256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print"/>
          <a:srcRect t="8331" b="47129"/>
          <a:stretch/>
        </p:blipFill>
        <p:spPr>
          <a:xfrm>
            <a:off x="-13391" y="6088268"/>
            <a:ext cx="9157392" cy="769731"/>
          </a:xfrm>
          <a:prstGeom prst="rect">
            <a:avLst/>
          </a:prstGeom>
        </p:spPr>
      </p:pic>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10"/>
          </p:nvPr>
        </p:nvSpPr>
        <p:spPr/>
        <p:txBody>
          <a:bodyPr/>
          <a:lstStyle>
            <a:lvl1pPr>
              <a:defRPr>
                <a:solidFill>
                  <a:srgbClr val="FFFFFF"/>
                </a:solidFill>
              </a:defRPr>
            </a:lvl1pPr>
          </a:lstStyle>
          <a:p>
            <a:fld id="{7A847CFC-816F-41D0-AAC0-9BF4FEBC753E}" type="datetimeFigureOut">
              <a:rPr lang="es-ES" smtClean="0">
                <a:latin typeface="Calibri"/>
              </a:rPr>
              <a:pPr/>
              <a:t>12/5/16</a:t>
            </a:fld>
            <a:endParaRPr lang="es-ES" dirty="0">
              <a:latin typeface="Calibri"/>
            </a:endParaRPr>
          </a:p>
        </p:txBody>
      </p:sp>
      <p:sp>
        <p:nvSpPr>
          <p:cNvPr id="5" name="4 Marcador de pie de página"/>
          <p:cNvSpPr>
            <a:spLocks noGrp="1"/>
          </p:cNvSpPr>
          <p:nvPr>
            <p:ph type="ftr" sz="quarter" idx="11"/>
          </p:nvPr>
        </p:nvSpPr>
        <p:spPr/>
        <p:txBody>
          <a:bodyPr/>
          <a:lstStyle>
            <a:lvl1pPr>
              <a:defRPr>
                <a:solidFill>
                  <a:schemeClr val="bg1"/>
                </a:solidFill>
              </a:defRPr>
            </a:lvl1pPr>
          </a:lstStyle>
          <a:p>
            <a:r>
              <a:rPr lang="es-ES" dirty="0" smtClean="0">
                <a:solidFill>
                  <a:prstClr val="white"/>
                </a:solidFill>
                <a:latin typeface="Calibri"/>
              </a:rPr>
              <a:t>Curso a medida de Introducción a las HD – Universidad Javeriana, Bogotá</a:t>
            </a:r>
          </a:p>
          <a:p>
            <a:endParaRPr lang="es-ES" dirty="0">
              <a:solidFill>
                <a:prstClr val="white"/>
              </a:solidFill>
              <a:latin typeface="Calibri"/>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132FADFE-3B8F-471C-ABF0-DBC7717ECBBC}" type="slidenum">
              <a:rPr lang="es-ES" smtClean="0">
                <a:latin typeface="Calibri"/>
              </a:rPr>
              <a:pPr/>
              <a:t>‹Nr.›</a:t>
            </a:fld>
            <a:endParaRPr lang="es-ES" dirty="0">
              <a:latin typeface="Calibri"/>
            </a:endParaRPr>
          </a:p>
        </p:txBody>
      </p:sp>
    </p:spTree>
    <p:extLst>
      <p:ext uri="{BB962C8B-B14F-4D97-AF65-F5344CB8AC3E}">
        <p14:creationId xmlns:p14="http://schemas.microsoft.com/office/powerpoint/2010/main" val="2242615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075792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r>
              <a:rPr lang="es-ES" dirty="0" smtClean="0">
                <a:latin typeface="Calibri"/>
              </a:rPr>
              <a:t>Curso a medida de Introducción a las HD – Universidad Javeriana, Bogotá</a:t>
            </a:r>
          </a:p>
          <a:p>
            <a:endParaRPr lang="es-ES" dirty="0">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pic>
        <p:nvPicPr>
          <p:cNvPr id="8" name="Imagen 7"/>
          <p:cNvPicPr>
            <a:picLocks noChangeAspect="1"/>
          </p:cNvPicPr>
          <p:nvPr userDrawn="1"/>
        </p:nvPicPr>
        <p:blipFill>
          <a:blip r:embed="rId2" cstate="print"/>
          <a:stretch>
            <a:fillRect/>
          </a:stretch>
        </p:blipFill>
        <p:spPr>
          <a:xfrm>
            <a:off x="3378200" y="1679079"/>
            <a:ext cx="5765800" cy="5207000"/>
          </a:xfrm>
          <a:prstGeom prst="rect">
            <a:avLst/>
          </a:prstGeom>
        </p:spPr>
      </p:pic>
    </p:spTree>
    <p:extLst>
      <p:ext uri="{BB962C8B-B14F-4D97-AF65-F5344CB8AC3E}">
        <p14:creationId xmlns:p14="http://schemas.microsoft.com/office/powerpoint/2010/main" val="1466583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latin typeface="Calibri"/>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23420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r>
              <a:rPr lang="es-ES" dirty="0" smtClean="0">
                <a:latin typeface="Calibri"/>
              </a:rPr>
              <a:t>Curso a medida de Introducción a las HD – Universidad Javeriana, Bogotá</a:t>
            </a:r>
          </a:p>
          <a:p>
            <a:endParaRPr lang="es-ES" dirty="0">
              <a:latin typeface="Calibri"/>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149838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latin typeface="Calibri"/>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45447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print"/>
          <a:srcRect t="8331" b="47129"/>
          <a:stretch/>
        </p:blipFill>
        <p:spPr>
          <a:xfrm>
            <a:off x="-13391" y="6088268"/>
            <a:ext cx="9157392" cy="769731"/>
          </a:xfrm>
          <a:prstGeom prst="rect">
            <a:avLst/>
          </a:prstGeom>
        </p:spPr>
      </p:pic>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10"/>
          </p:nvPr>
        </p:nvSpPr>
        <p:spPr/>
        <p:txBody>
          <a:bodyPr/>
          <a:lstStyle>
            <a:lvl1pPr>
              <a:defRPr>
                <a:solidFill>
                  <a:srgbClr val="FFFFFF"/>
                </a:solidFill>
              </a:defRPr>
            </a:lvl1pPr>
          </a:lstStyle>
          <a:p>
            <a:fld id="{7A847CFC-816F-41D0-AAC0-9BF4FEBC753E}" type="datetimeFigureOut">
              <a:rPr lang="es-ES" smtClean="0">
                <a:latin typeface="Calibri"/>
              </a:rPr>
              <a:pPr/>
              <a:t>12/5/16</a:t>
            </a:fld>
            <a:endParaRPr lang="es-ES" dirty="0">
              <a:latin typeface="Calibri"/>
            </a:endParaRPr>
          </a:p>
        </p:txBody>
      </p:sp>
      <p:sp>
        <p:nvSpPr>
          <p:cNvPr id="5" name="4 Marcador de pie de página"/>
          <p:cNvSpPr>
            <a:spLocks noGrp="1"/>
          </p:cNvSpPr>
          <p:nvPr>
            <p:ph type="ftr" sz="quarter" idx="11"/>
          </p:nvPr>
        </p:nvSpPr>
        <p:spPr/>
        <p:txBody>
          <a:bodyPr/>
          <a:lstStyle>
            <a:lvl1pPr>
              <a:defRPr>
                <a:solidFill>
                  <a:schemeClr val="bg1"/>
                </a:solidFill>
              </a:defRPr>
            </a:lvl1pPr>
          </a:lstStyle>
          <a:p>
            <a:r>
              <a:rPr lang="es-ES" dirty="0" smtClean="0">
                <a:solidFill>
                  <a:prstClr val="white"/>
                </a:solidFill>
                <a:latin typeface="Calibri"/>
              </a:rPr>
              <a:t>Curso a medida de Introducción a las HD – Universidad Javeriana, Bogotá</a:t>
            </a:r>
          </a:p>
          <a:p>
            <a:endParaRPr lang="es-ES" dirty="0">
              <a:solidFill>
                <a:prstClr val="white"/>
              </a:solidFill>
              <a:latin typeface="Calibri"/>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132FADFE-3B8F-471C-ABF0-DBC7717ECBBC}" type="slidenum">
              <a:rPr lang="es-ES" smtClean="0">
                <a:latin typeface="Calibri"/>
              </a:rPr>
              <a:pPr/>
              <a:t>‹Nr.›</a:t>
            </a:fld>
            <a:endParaRPr lang="es-ES" dirty="0">
              <a:latin typeface="Calibri"/>
            </a:endParaRPr>
          </a:p>
        </p:txBody>
      </p:sp>
    </p:spTree>
    <p:extLst>
      <p:ext uri="{BB962C8B-B14F-4D97-AF65-F5344CB8AC3E}">
        <p14:creationId xmlns:p14="http://schemas.microsoft.com/office/powerpoint/2010/main" val="1068147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50746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832474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63457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19706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41756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r>
              <a:rPr lang="es-ES" dirty="0" smtClean="0">
                <a:latin typeface="Calibri"/>
              </a:rPr>
              <a:t>Curso a medida de Introducción a las HD – Universidad Javeriana, Bogotá</a:t>
            </a:r>
          </a:p>
          <a:p>
            <a:endParaRPr lang="es-ES" dirty="0">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pic>
        <p:nvPicPr>
          <p:cNvPr id="8" name="Imagen 7"/>
          <p:cNvPicPr>
            <a:picLocks noChangeAspect="1"/>
          </p:cNvPicPr>
          <p:nvPr userDrawn="1"/>
        </p:nvPicPr>
        <p:blipFill>
          <a:blip r:embed="rId2" cstate="print"/>
          <a:stretch>
            <a:fillRect/>
          </a:stretch>
        </p:blipFill>
        <p:spPr>
          <a:xfrm>
            <a:off x="3378200" y="1679079"/>
            <a:ext cx="5765800" cy="5207000"/>
          </a:xfrm>
          <a:prstGeom prst="rect">
            <a:avLst/>
          </a:prstGeom>
        </p:spPr>
      </p:pic>
    </p:spTree>
    <p:extLst>
      <p:ext uri="{BB962C8B-B14F-4D97-AF65-F5344CB8AC3E}">
        <p14:creationId xmlns:p14="http://schemas.microsoft.com/office/powerpoint/2010/main" val="2107018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latin typeface="Calibri"/>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018931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r>
              <a:rPr lang="es-ES" dirty="0" smtClean="0">
                <a:latin typeface="Calibri"/>
              </a:rPr>
              <a:t>Curso a medida de Introducción a las HD – Universidad Javeriana, Bogotá</a:t>
            </a:r>
          </a:p>
          <a:p>
            <a:endParaRPr lang="es-ES" dirty="0">
              <a:latin typeface="Calibri"/>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42039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latin typeface="Calibri"/>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176668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93913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12/5/16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277182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5266928" cy="1143000"/>
          </a:xfrm>
          <a:prstGeom prst="rect">
            <a:avLst/>
          </a:prstGeom>
        </p:spPr>
        <p:txBody>
          <a:bodyPr vert="horz" lIns="91440" tIns="45720" rIns="91440" bIns="45720" rtlCol="0" anchor="ctr">
            <a:noAutofit/>
          </a:bodyPr>
          <a:lstStyle/>
          <a:p>
            <a:r>
              <a:rPr lang="es-ES" dirty="0" err="1" smtClean="0"/>
              <a:t>asfasdf</a:t>
            </a:r>
            <a:endParaRPr lang="es-ES"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A847CFC-816F-41D0-AAC0-9BF4FEBC753E}" type="datetimeFigureOut">
              <a:rPr lang="es-ES" smtClean="0">
                <a:solidFill>
                  <a:prstClr val="black">
                    <a:tint val="75000"/>
                  </a:prstClr>
                </a:solidFill>
                <a:latin typeface="Calibri"/>
              </a:rPr>
              <a:pPr defTabSz="914400"/>
              <a:t>12/5/16</a:t>
            </a:fld>
            <a:endParaRPr lang="es-ES" dirty="0">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rgbClr val="FF0000"/>
                </a:solidFill>
              </a:defRPr>
            </a:lvl1pPr>
          </a:lstStyle>
          <a:p>
            <a:pPr defTabSz="914400"/>
            <a:r>
              <a:rPr lang="es-ES" dirty="0" smtClean="0">
                <a:latin typeface="Calibri"/>
              </a:rPr>
              <a:t>Curso a medida de Introducción a las HD – Universidad Javeriana, Bogotá</a:t>
            </a:r>
            <a:endParaRPr lang="es-ES" dirty="0">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32FADFE-3B8F-471C-ABF0-DBC7717ECBBC}" type="slidenum">
              <a:rPr lang="es-ES" smtClean="0">
                <a:solidFill>
                  <a:prstClr val="black">
                    <a:tint val="75000"/>
                  </a:prstClr>
                </a:solidFill>
                <a:latin typeface="Calibri"/>
              </a:rPr>
              <a:pPr defTabSz="914400"/>
              <a:t>‹Nr.›</a:t>
            </a:fld>
            <a:endParaRPr lang="es-ES">
              <a:solidFill>
                <a:prstClr val="black">
                  <a:tint val="75000"/>
                </a:prstClr>
              </a:solidFill>
              <a:latin typeface="Calibri"/>
            </a:endParaRPr>
          </a:p>
        </p:txBody>
      </p:sp>
      <p:pic>
        <p:nvPicPr>
          <p:cNvPr id="7" name="6 Imagen" descr="LINHD.png"/>
          <p:cNvPicPr>
            <a:picLocks noChangeAspect="1"/>
          </p:cNvPicPr>
          <p:nvPr userDrawn="1"/>
        </p:nvPicPr>
        <p:blipFill rotWithShape="1">
          <a:blip r:embed="rId14" cstate="print"/>
          <a:srcRect l="5206" t="10413" r="8917"/>
          <a:stretch/>
        </p:blipFill>
        <p:spPr>
          <a:xfrm>
            <a:off x="5514668" y="0"/>
            <a:ext cx="3287927" cy="1474663"/>
          </a:xfrm>
          <a:prstGeom prst="rect">
            <a:avLst/>
          </a:prstGeom>
        </p:spPr>
      </p:pic>
    </p:spTree>
    <p:extLst>
      <p:ext uri="{BB962C8B-B14F-4D97-AF65-F5344CB8AC3E}">
        <p14:creationId xmlns:p14="http://schemas.microsoft.com/office/powerpoint/2010/main" val="157678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ctr" defTabSz="914400" rtl="0" eaLnBrk="1" latinLnBrk="0" hangingPunct="1">
        <a:spcBef>
          <a:spcPct val="0"/>
        </a:spcBef>
        <a:buNone/>
        <a:defRPr sz="3600" b="1" kern="1200">
          <a:solidFill>
            <a:schemeClr val="tx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Euphemia UCAS"/>
          <a:ea typeface="+mn-ea"/>
          <a:cs typeface="Euphemia UCA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Euphemia UCAS"/>
          <a:ea typeface="+mn-ea"/>
          <a:cs typeface="Euphemia UCA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Euphemia UCAS"/>
          <a:ea typeface="+mn-ea"/>
          <a:cs typeface="Euphemia UCA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Euphemia UCA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Euphemia UCA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5266928" cy="1143000"/>
          </a:xfrm>
          <a:prstGeom prst="rect">
            <a:avLst/>
          </a:prstGeom>
        </p:spPr>
        <p:txBody>
          <a:bodyPr vert="horz" lIns="91440" tIns="45720" rIns="91440" bIns="45720" rtlCol="0" anchor="ctr">
            <a:noAutofit/>
          </a:bodyPr>
          <a:lstStyle/>
          <a:p>
            <a:r>
              <a:rPr lang="es-ES" dirty="0" err="1" smtClean="0"/>
              <a:t>asfasdf</a:t>
            </a:r>
            <a:endParaRPr lang="es-ES"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A847CFC-816F-41D0-AAC0-9BF4FEBC753E}" type="datetimeFigureOut">
              <a:rPr lang="es-ES" smtClean="0">
                <a:solidFill>
                  <a:prstClr val="black">
                    <a:tint val="75000"/>
                  </a:prstClr>
                </a:solidFill>
                <a:latin typeface="Calibri"/>
              </a:rPr>
              <a:pPr defTabSz="914400"/>
              <a:t>12/5/16</a:t>
            </a:fld>
            <a:endParaRPr lang="es-ES" dirty="0">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rgbClr val="FF0000"/>
                </a:solidFill>
              </a:defRPr>
            </a:lvl1pPr>
          </a:lstStyle>
          <a:p>
            <a:pPr defTabSz="914400"/>
            <a:r>
              <a:rPr lang="es-ES" dirty="0" smtClean="0">
                <a:latin typeface="Calibri"/>
              </a:rPr>
              <a:t>Curso a medida de Introducción a las HD – Universidad Javeriana, Bogotá</a:t>
            </a:r>
            <a:endParaRPr lang="es-ES" dirty="0">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32FADFE-3B8F-471C-ABF0-DBC7717ECBBC}" type="slidenum">
              <a:rPr lang="es-ES" smtClean="0">
                <a:solidFill>
                  <a:prstClr val="black">
                    <a:tint val="75000"/>
                  </a:prstClr>
                </a:solidFill>
                <a:latin typeface="Calibri"/>
              </a:rPr>
              <a:pPr defTabSz="914400"/>
              <a:t>‹Nr.›</a:t>
            </a:fld>
            <a:endParaRPr lang="es-ES">
              <a:solidFill>
                <a:prstClr val="black">
                  <a:tint val="75000"/>
                </a:prstClr>
              </a:solidFill>
              <a:latin typeface="Calibri"/>
            </a:endParaRPr>
          </a:p>
        </p:txBody>
      </p:sp>
      <p:pic>
        <p:nvPicPr>
          <p:cNvPr id="7" name="6 Imagen" descr="LINHD.png"/>
          <p:cNvPicPr>
            <a:picLocks noChangeAspect="1"/>
          </p:cNvPicPr>
          <p:nvPr userDrawn="1"/>
        </p:nvPicPr>
        <p:blipFill rotWithShape="1">
          <a:blip r:embed="rId13" cstate="print"/>
          <a:srcRect l="5206" t="10413" r="8917"/>
          <a:stretch/>
        </p:blipFill>
        <p:spPr>
          <a:xfrm>
            <a:off x="5514668" y="0"/>
            <a:ext cx="3287927" cy="1474663"/>
          </a:xfrm>
          <a:prstGeom prst="rect">
            <a:avLst/>
          </a:prstGeom>
        </p:spPr>
      </p:pic>
    </p:spTree>
    <p:extLst>
      <p:ext uri="{BB962C8B-B14F-4D97-AF65-F5344CB8AC3E}">
        <p14:creationId xmlns:p14="http://schemas.microsoft.com/office/powerpoint/2010/main" val="22823829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600" b="1" kern="1200">
          <a:solidFill>
            <a:schemeClr val="tx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Euphemia UCAS"/>
          <a:ea typeface="+mn-ea"/>
          <a:cs typeface="Euphemia UCA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Euphemia UCAS"/>
          <a:ea typeface="+mn-ea"/>
          <a:cs typeface="Euphemia UCA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Euphemia UCAS"/>
          <a:ea typeface="+mn-ea"/>
          <a:cs typeface="Euphemia UCA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Euphemia UCA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Euphemia UCA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inhd.uned.es/" TargetMode="External"/><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hyperlink" Target="mailto:egonzalezblanco@flog.uned.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cp.hypotheses.org/411" TargetMode="Externa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www.biblissima-condorcet.fr/" TargetMode="External"/><Relationship Id="rId4" Type="http://schemas.openxmlformats.org/officeDocument/2006/relationships/image" Target="../media/image31.png"/><Relationship Id="rId5" Type="http://schemas.openxmlformats.org/officeDocument/2006/relationships/hyperlink" Target="http://trame.fefonlus.it/" TargetMode="External"/><Relationship Id="rId6" Type="http://schemas.openxmlformats.org/officeDocument/2006/relationships/image" Target="../media/image32.png"/><Relationship Id="rId7" Type="http://schemas.openxmlformats.org/officeDocument/2006/relationships/hyperlink" Target="http://www.e-codices.unifr.ch/" TargetMode="External"/><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atlas.lib.uiowa.edu/"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20" Type="http://schemas.openxmlformats.org/officeDocument/2006/relationships/image" Target="../media/image45.png"/><Relationship Id="rId21" Type="http://schemas.openxmlformats.org/officeDocument/2006/relationships/image" Target="../media/image46.jpeg"/><Relationship Id="rId22" Type="http://schemas.openxmlformats.org/officeDocument/2006/relationships/image" Target="../media/image47.jpeg"/><Relationship Id="rId23" Type="http://schemas.openxmlformats.org/officeDocument/2006/relationships/image" Target="../media/image48.png"/><Relationship Id="rId24" Type="http://schemas.openxmlformats.org/officeDocument/2006/relationships/image" Target="../media/image49.jpeg"/><Relationship Id="rId25" Type="http://schemas.openxmlformats.org/officeDocument/2006/relationships/image" Target="../media/image50.png"/><Relationship Id="rId26" Type="http://schemas.openxmlformats.org/officeDocument/2006/relationships/image" Target="../media/image51.jpeg"/><Relationship Id="rId27" Type="http://schemas.openxmlformats.org/officeDocument/2006/relationships/image" Target="../media/image52.jpeg"/><Relationship Id="rId28" Type="http://schemas.openxmlformats.org/officeDocument/2006/relationships/image" Target="../media/image53.jpeg"/><Relationship Id="rId29" Type="http://schemas.openxmlformats.org/officeDocument/2006/relationships/image" Target="../media/image54.jpe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30" Type="http://schemas.openxmlformats.org/officeDocument/2006/relationships/image" Target="../media/image55.png"/><Relationship Id="rId31" Type="http://schemas.openxmlformats.org/officeDocument/2006/relationships/image" Target="../media/image56.jpeg"/><Relationship Id="rId32" Type="http://schemas.openxmlformats.org/officeDocument/2006/relationships/image" Target="../media/image57.jpeg"/><Relationship Id="rId9" Type="http://schemas.openxmlformats.org/officeDocument/2006/relationships/image" Target="../media/image34.jpeg"/><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slideLayout" Target="../slideLayouts/slideLayout2.xml"/><Relationship Id="rId33" Type="http://schemas.openxmlformats.org/officeDocument/2006/relationships/image" Target="../media/image58.png"/><Relationship Id="rId34" Type="http://schemas.openxmlformats.org/officeDocument/2006/relationships/image" Target="../media/image59.png"/><Relationship Id="rId35" Type="http://schemas.openxmlformats.org/officeDocument/2006/relationships/image" Target="../media/image60.png"/><Relationship Id="rId36" Type="http://schemas.openxmlformats.org/officeDocument/2006/relationships/image" Target="../media/image61.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37" Type="http://schemas.openxmlformats.org/officeDocument/2006/relationships/image" Target="../media/image62.png"/><Relationship Id="rId38" Type="http://schemas.openxmlformats.org/officeDocument/2006/relationships/image" Target="../media/image63.jpeg"/><Relationship Id="rId39" Type="http://schemas.openxmlformats.org/officeDocument/2006/relationships/image" Target="../media/image64.png"/><Relationship Id="rId40" Type="http://schemas.openxmlformats.org/officeDocument/2006/relationships/image" Target="../media/image65.jpeg"/><Relationship Id="rId41" Type="http://schemas.openxmlformats.org/officeDocument/2006/relationships/image" Target="../media/image66.png"/><Relationship Id="rId42" Type="http://schemas.openxmlformats.org/officeDocument/2006/relationships/image" Target="../media/image67.wmf"/><Relationship Id="rId43" Type="http://schemas.openxmlformats.org/officeDocument/2006/relationships/image" Target="../media/image68.png"/><Relationship Id="rId4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ariah.eu/" TargetMode="External"/><Relationship Id="rId3"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larin.eu/" TargetMode="External"/><Relationship Id="rId3"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5.xml.rels><?xml version="1.0" encoding="UTF-8" standalone="yes"?>
<Relationships xmlns="http://schemas.openxmlformats.org/package/2006/relationships"><Relationship Id="rId3" Type="http://schemas.openxmlformats.org/officeDocument/2006/relationships/hyperlink" Target="http://www.eadh.org/" TargetMode="External"/><Relationship Id="rId4" Type="http://schemas.openxmlformats.org/officeDocument/2006/relationships/hyperlink" Target="http://csdh-schn.org/" TargetMode="External"/><Relationship Id="rId5" Type="http://schemas.openxmlformats.org/officeDocument/2006/relationships/hyperlink" Target="http://www.jadh.org/" TargetMode="External"/><Relationship Id="rId6" Type="http://schemas.openxmlformats.org/officeDocument/2006/relationships/hyperlink" Target="http://aa-dh.org/" TargetMode="External"/><Relationship Id="rId7" Type="http://schemas.openxmlformats.org/officeDocument/2006/relationships/hyperlink" Target="http://www.adho.org/" TargetMode="External"/><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jpeg"/><Relationship Id="rId11" Type="http://schemas.openxmlformats.org/officeDocument/2006/relationships/image" Target="../media/image75.wmf"/><Relationship Id="rId1" Type="http://schemas.openxmlformats.org/officeDocument/2006/relationships/slideLayout" Target="../slideLayouts/slideLayout2.xml"/><Relationship Id="rId2" Type="http://schemas.openxmlformats.org/officeDocument/2006/relationships/hyperlink" Target="http://ach.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umanisticadigitale.it/" TargetMode="External"/><Relationship Id="rId4" Type="http://schemas.openxmlformats.org/officeDocument/2006/relationships/hyperlink" Target="http://www.dig-hum.de/" TargetMode="External"/><Relationship Id="rId5" Type="http://schemas.openxmlformats.org/officeDocument/2006/relationships/hyperlink" Target="aadh.com.ar" TargetMode="External"/><Relationship Id="rId6" Type="http://schemas.openxmlformats.org/officeDocument/2006/relationships/hyperlink" Target="http://humanidadesdigitales.net/" TargetMode="External"/><Relationship Id="rId7" Type="http://schemas.openxmlformats.org/officeDocument/2006/relationships/hyperlink" Target="http://ahdig.org/" TargetMode="External"/><Relationship Id="rId8" Type="http://schemas.openxmlformats.org/officeDocument/2006/relationships/hyperlink" Target="http://www.humanistica.eu/afhn-statuts/" TargetMode="External"/><Relationship Id="rId9" Type="http://schemas.openxmlformats.org/officeDocument/2006/relationships/image" Target="../media/image76.jpeg"/><Relationship Id="rId10"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hyperlink" Target="http://www.humanidadesdigitales.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hatisdigitalhumanities.com/" TargetMode="Externa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 Id="rId3" Type="http://schemas.openxmlformats.org/officeDocument/2006/relationships/image" Target="../media/image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5.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102.jpeg"/><Relationship Id="rId13" Type="http://schemas.microsoft.com/office/2007/relationships/hdphoto" Target="../media/hdphoto3.wdp"/><Relationship Id="rId14" Type="http://schemas.openxmlformats.org/officeDocument/2006/relationships/hyperlink" Target="http://www.novaspivack.com/" TargetMode="External"/><Relationship Id="rId1" Type="http://schemas.openxmlformats.org/officeDocument/2006/relationships/tags" Target="../tags/tag8.xml"/><Relationship Id="rId2" Type="http://schemas.openxmlformats.org/officeDocument/2006/relationships/slideLayout" Target="../slideLayouts/slideLayout12.xml"/><Relationship Id="rId3" Type="http://schemas.openxmlformats.org/officeDocument/2006/relationships/image" Target="../media/image24.pn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png"/><Relationship Id="rId7" Type="http://schemas.openxmlformats.org/officeDocument/2006/relationships/image" Target="../media/image12.jpeg"/><Relationship Id="rId8" Type="http://schemas.openxmlformats.org/officeDocument/2006/relationships/image" Target="../media/image99.jpeg"/><Relationship Id="rId9" Type="http://schemas.openxmlformats.org/officeDocument/2006/relationships/image" Target="../media/image100.png"/><Relationship Id="rId10"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4" Type="http://schemas.microsoft.com/office/2007/relationships/hdphoto" Target="../media/hdphoto4.wdp"/><Relationship Id="rId1" Type="http://schemas.openxmlformats.org/officeDocument/2006/relationships/slideLayout" Target="../slideLayouts/slideLayout6.xml"/><Relationship Id="rId2" Type="http://schemas.openxmlformats.org/officeDocument/2006/relationships/image" Target="../media/image103.jpeg"/></Relationships>
</file>

<file path=ppt/slides/_rels/slide48.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105.png"/><Relationship Id="rId13" Type="http://schemas.microsoft.com/office/2007/relationships/hdphoto" Target="../media/hdphoto5.wdp"/><Relationship Id="rId14" Type="http://schemas.openxmlformats.org/officeDocument/2006/relationships/image" Target="../media/image97.jpeg"/><Relationship Id="rId15" Type="http://schemas.openxmlformats.org/officeDocument/2006/relationships/image" Target="../media/image12.jpeg"/><Relationship Id="rId16" Type="http://schemas.openxmlformats.org/officeDocument/2006/relationships/image" Target="../media/image106.gif"/><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image" Target="../media/image24.png"/><Relationship Id="rId5" Type="http://schemas.openxmlformats.org/officeDocument/2006/relationships/image" Target="../media/image102.jpeg"/><Relationship Id="rId6" Type="http://schemas.microsoft.com/office/2007/relationships/hdphoto" Target="../media/hdphoto3.wdp"/><Relationship Id="rId7" Type="http://schemas.openxmlformats.org/officeDocument/2006/relationships/image" Target="../media/image96.jpeg"/><Relationship Id="rId8" Type="http://schemas.openxmlformats.org/officeDocument/2006/relationships/image" Target="../media/image99.jpeg"/><Relationship Id="rId9" Type="http://schemas.openxmlformats.org/officeDocument/2006/relationships/image" Target="../media/image100.png"/><Relationship Id="rId10"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newhumanities.org/" TargetMode="External"/><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56.xml.rels><?xml version="1.0" encoding="UTF-8" standalone="yes"?>
<Relationships xmlns="http://schemas.openxmlformats.org/package/2006/relationships"><Relationship Id="rId20" Type="http://schemas.openxmlformats.org/officeDocument/2006/relationships/image" Target="../media/image46.jpeg"/><Relationship Id="rId21" Type="http://schemas.openxmlformats.org/officeDocument/2006/relationships/image" Target="../media/image47.jpeg"/><Relationship Id="rId22" Type="http://schemas.openxmlformats.org/officeDocument/2006/relationships/image" Target="../media/image48.png"/><Relationship Id="rId23" Type="http://schemas.openxmlformats.org/officeDocument/2006/relationships/image" Target="../media/image49.jpeg"/><Relationship Id="rId24" Type="http://schemas.openxmlformats.org/officeDocument/2006/relationships/image" Target="../media/image50.png"/><Relationship Id="rId25" Type="http://schemas.openxmlformats.org/officeDocument/2006/relationships/image" Target="../media/image51.jpeg"/><Relationship Id="rId26" Type="http://schemas.openxmlformats.org/officeDocument/2006/relationships/image" Target="../media/image52.jpeg"/><Relationship Id="rId27" Type="http://schemas.openxmlformats.org/officeDocument/2006/relationships/image" Target="../media/image53.jpeg"/><Relationship Id="rId28" Type="http://schemas.openxmlformats.org/officeDocument/2006/relationships/image" Target="../media/image54.jpeg"/><Relationship Id="rId29" Type="http://schemas.openxmlformats.org/officeDocument/2006/relationships/image" Target="../media/image55.png"/><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30" Type="http://schemas.openxmlformats.org/officeDocument/2006/relationships/image" Target="../media/image56.jpeg"/><Relationship Id="rId31" Type="http://schemas.openxmlformats.org/officeDocument/2006/relationships/image" Target="../media/image57.jpeg"/><Relationship Id="rId32" Type="http://schemas.openxmlformats.org/officeDocument/2006/relationships/image" Target="../media/image58.png"/><Relationship Id="rId9" Type="http://schemas.openxmlformats.org/officeDocument/2006/relationships/image" Target="../media/image35.png"/><Relationship Id="rId6" Type="http://schemas.openxmlformats.org/officeDocument/2006/relationships/tags" Target="../tags/tag15.xml"/><Relationship Id="rId7" Type="http://schemas.openxmlformats.org/officeDocument/2006/relationships/slideLayout" Target="../slideLayouts/slideLayout2.xml"/><Relationship Id="rId8" Type="http://schemas.openxmlformats.org/officeDocument/2006/relationships/image" Target="../media/image34.jpeg"/><Relationship Id="rId33" Type="http://schemas.openxmlformats.org/officeDocument/2006/relationships/image" Target="../media/image59.png"/><Relationship Id="rId34" Type="http://schemas.openxmlformats.org/officeDocument/2006/relationships/image" Target="../media/image60.png"/><Relationship Id="rId35" Type="http://schemas.openxmlformats.org/officeDocument/2006/relationships/image" Target="../media/image61.png"/><Relationship Id="rId36" Type="http://schemas.openxmlformats.org/officeDocument/2006/relationships/image" Target="../media/image62.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 Id="rId37" Type="http://schemas.openxmlformats.org/officeDocument/2006/relationships/image" Target="../media/image63.jpeg"/><Relationship Id="rId38" Type="http://schemas.openxmlformats.org/officeDocument/2006/relationships/image" Target="../media/image64.png"/><Relationship Id="rId39" Type="http://schemas.openxmlformats.org/officeDocument/2006/relationships/image" Target="../media/image65.jpeg"/><Relationship Id="rId40" Type="http://schemas.openxmlformats.org/officeDocument/2006/relationships/image" Target="../media/image66.png"/><Relationship Id="rId41" Type="http://schemas.openxmlformats.org/officeDocument/2006/relationships/image" Target="../media/image67.wmf"/><Relationship Id="rId42" Type="http://schemas.openxmlformats.org/officeDocument/2006/relationships/image" Target="../media/image68.png"/><Relationship Id="rId43"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58.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image" Target="../media/image116.jpe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hyperlink" Target="http://www.dariah.d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62.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image" Target="../media/image123.png"/></Relationships>
</file>

<file path=ppt/slides/_rels/slide63.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2.xml"/><Relationship Id="rId3" Type="http://schemas.openxmlformats.org/officeDocument/2006/relationships/image" Target="../media/image124.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 Id="rId3" Type="http://schemas.openxmlformats.org/officeDocument/2006/relationships/image" Target="../media/image127.png"/></Relationships>
</file>

<file path=ppt/slides/_rels/slide66.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2.xml"/><Relationship Id="rId3" Type="http://schemas.openxmlformats.org/officeDocument/2006/relationships/image" Target="../media/image1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gif"/><Relationship Id="rId3" Type="http://schemas.openxmlformats.org/officeDocument/2006/relationships/image" Target="../media/image13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69.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Layout" Target="../slideLayouts/slideLayout2.xml"/><Relationship Id="rId3" Type="http://schemas.openxmlformats.org/officeDocument/2006/relationships/image" Target="../media/image132.png"/></Relationships>
</file>

<file path=ppt/slides/_rels/slide7.xml.rels><?xml version="1.0" encoding="UTF-8" standalone="yes"?>
<Relationships xmlns="http://schemas.openxmlformats.org/package/2006/relationships"><Relationship Id="rId3" Type="http://schemas.openxmlformats.org/officeDocument/2006/relationships/hyperlink" Target="http://www.dariah.de/" TargetMode="External"/><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image" Target="../media/image134.jpg"/></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jp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7.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3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76.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png"/><Relationship Id="rId5" Type="http://schemas.openxmlformats.org/officeDocument/2006/relationships/hyperlink" Target="http://www.caicyt-conicet.gov.ar/metodologias-en-herramientas-digitales-para-la-investigacion-mhedi/" TargetMode="External"/><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7.tiff"/></Relationships>
</file>

<file path=ppt/slides/_rels/slide78.xml.rels><?xml version="1.0" encoding="UTF-8" standalone="yes"?>
<Relationships xmlns="http://schemas.openxmlformats.org/package/2006/relationships"><Relationship Id="rId3" Type="http://schemas.openxmlformats.org/officeDocument/2006/relationships/image" Target="../media/image145.jp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jpg"/><Relationship Id="rId5" Type="http://schemas.openxmlformats.org/officeDocument/2006/relationships/image" Target="../media/image150.jpeg"/><Relationship Id="rId6"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image" Target="../media/image14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 Id="rId3" Type="http://schemas.openxmlformats.org/officeDocument/2006/relationships/image" Target="../media/image15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03.jpeg"/><Relationship Id="rId5" Type="http://schemas.openxmlformats.org/officeDocument/2006/relationships/image" Target="../media/image155.jpeg"/><Relationship Id="rId6" Type="http://schemas.openxmlformats.org/officeDocument/2006/relationships/image" Target="../media/image156.png"/><Relationship Id="rId7" Type="http://schemas.openxmlformats.org/officeDocument/2006/relationships/image" Target="../media/image157.jpeg"/><Relationship Id="rId8" Type="http://schemas.openxmlformats.org/officeDocument/2006/relationships/image" Target="../media/image158.jpeg"/><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png"/><Relationship Id="rId5" Type="http://schemas.openxmlformats.org/officeDocument/2006/relationships/image" Target="../media/image162.jpeg"/><Relationship Id="rId6" Type="http://schemas.openxmlformats.org/officeDocument/2006/relationships/image" Target="../media/image163.png"/><Relationship Id="rId7" Type="http://schemas.openxmlformats.org/officeDocument/2006/relationships/image" Target="../media/image164.jpeg"/><Relationship Id="rId8" Type="http://schemas.openxmlformats.org/officeDocument/2006/relationships/image" Target="../media/image165.gif"/><Relationship Id="rId9" Type="http://schemas.openxmlformats.org/officeDocument/2006/relationships/image" Target="../media/image166.jpeg"/><Relationship Id="rId10"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85.xml.rels><?xml version="1.0" encoding="UTF-8" standalone="yes"?>
<Relationships xmlns="http://schemas.openxmlformats.org/package/2006/relationships"><Relationship Id="rId3" Type="http://schemas.openxmlformats.org/officeDocument/2006/relationships/hyperlink" Target="http://dhhumanist.org/" TargetMode="External"/><Relationship Id="rId4" Type="http://schemas.openxmlformats.org/officeDocument/2006/relationships/hyperlink" Target="mailto:redhd@humanidadesdigitales.net" TargetMode="External"/><Relationship Id="rId5" Type="http://schemas.openxmlformats.org/officeDocument/2006/relationships/hyperlink" Target="mailto:globaloutlookdh-l@uleth.ca" TargetMode="External"/><Relationship Id="rId6" Type="http://schemas.openxmlformats.org/officeDocument/2006/relationships/image" Target="../media/image169.jpeg"/><Relationship Id="rId1" Type="http://schemas.openxmlformats.org/officeDocument/2006/relationships/slideLayout" Target="../slideLayouts/slideLayout2.xml"/><Relationship Id="rId2" Type="http://schemas.openxmlformats.org/officeDocument/2006/relationships/hyperlink" Target="http://www.tei-c.org/"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87.xml.rels><?xml version="1.0" encoding="UTF-8" standalone="yes"?>
<Relationships xmlns="http://schemas.openxmlformats.org/package/2006/relationships"><Relationship Id="rId3" Type="http://schemas.openxmlformats.org/officeDocument/2006/relationships/hyperlink" Target="http://linhd.uned.es" TargetMode="External"/><Relationship Id="rId4"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hyperlink" Target="mailto:egonzalezblanco@flog.uned.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04800" y="2130425"/>
            <a:ext cx="8636000" cy="1470025"/>
          </a:xfrm>
        </p:spPr>
        <p:txBody>
          <a:bodyPr>
            <a:noAutofit/>
          </a:bodyPr>
          <a:lstStyle/>
          <a:p>
            <a:r>
              <a:rPr lang="es-ES" dirty="0">
                <a:latin typeface="ArialMT"/>
              </a:rPr>
              <a:t>Las humanidades digitales: </a:t>
            </a:r>
            <a:r>
              <a:rPr lang="es-ES" dirty="0" smtClean="0">
                <a:latin typeface="ArialMT"/>
              </a:rPr>
              <a:t/>
            </a:r>
            <a:br>
              <a:rPr lang="es-ES" dirty="0" smtClean="0">
                <a:latin typeface="ArialMT"/>
              </a:rPr>
            </a:br>
            <a:r>
              <a:rPr lang="es-ES" sz="2800" dirty="0" smtClean="0">
                <a:latin typeface="ArialMT"/>
              </a:rPr>
              <a:t>una </a:t>
            </a:r>
            <a:r>
              <a:rPr lang="es-ES" sz="2800" dirty="0">
                <a:latin typeface="ArialMT"/>
              </a:rPr>
              <a:t>metodología para dar nuevas respuestas a las preguntas de investigación.</a:t>
            </a:r>
            <a:endParaRPr lang="es-ES" sz="2400" dirty="0"/>
          </a:p>
        </p:txBody>
      </p:sp>
      <p:sp>
        <p:nvSpPr>
          <p:cNvPr id="3" name="Subtítulo 2"/>
          <p:cNvSpPr>
            <a:spLocks noGrp="1"/>
          </p:cNvSpPr>
          <p:nvPr>
            <p:ph type="subTitle" idx="1"/>
          </p:nvPr>
        </p:nvSpPr>
        <p:spPr>
          <a:xfrm>
            <a:off x="1371600" y="3886200"/>
            <a:ext cx="6400800" cy="2639144"/>
          </a:xfrm>
        </p:spPr>
        <p:txBody>
          <a:bodyPr>
            <a:normAutofit fontScale="77500" lnSpcReduction="20000"/>
          </a:bodyPr>
          <a:lstStyle/>
          <a:p>
            <a:r>
              <a:rPr lang="es-ES" dirty="0" smtClean="0"/>
              <a:t>Elena González-Blanco García</a:t>
            </a:r>
          </a:p>
          <a:p>
            <a:r>
              <a:rPr lang="es-ES" dirty="0" smtClean="0"/>
              <a:t>LINHD-UNED</a:t>
            </a:r>
          </a:p>
          <a:p>
            <a:r>
              <a:rPr lang="es-ES" sz="2800" dirty="0" smtClean="0"/>
              <a:t>Pontificia Universidad Cat</a:t>
            </a:r>
            <a:r>
              <a:rPr lang="es-ES" sz="2800" dirty="0" smtClean="0"/>
              <a:t>ólica de</a:t>
            </a:r>
            <a:r>
              <a:rPr lang="es-ES" sz="2800" dirty="0" smtClean="0"/>
              <a:t> Chile</a:t>
            </a:r>
          </a:p>
          <a:p>
            <a:r>
              <a:rPr lang="es-ES" sz="2800" dirty="0" smtClean="0"/>
              <a:t>13 de mayo de 2016</a:t>
            </a:r>
            <a:endParaRPr lang="es-ES" sz="2800" dirty="0" smtClean="0"/>
          </a:p>
          <a:p>
            <a:endParaRPr lang="es-ES" sz="2800" b="1" dirty="0" smtClean="0"/>
          </a:p>
          <a:p>
            <a:r>
              <a:rPr lang="es-ES" sz="2800" dirty="0">
                <a:hlinkClick r:id="rId2"/>
              </a:rPr>
              <a:t>egonzalezblanco@flog.uned.es</a:t>
            </a:r>
            <a:r>
              <a:rPr lang="es-ES" sz="2800" dirty="0"/>
              <a:t> </a:t>
            </a:r>
            <a:endParaRPr lang="es-ES" sz="2800" dirty="0" smtClean="0"/>
          </a:p>
          <a:p>
            <a:r>
              <a:rPr lang="es-ES" sz="2800" dirty="0" smtClean="0">
                <a:hlinkClick r:id="rId3"/>
              </a:rPr>
              <a:t>http://linhd.uned.es</a:t>
            </a:r>
            <a:r>
              <a:rPr lang="es-ES" sz="2800" dirty="0" smtClean="0"/>
              <a:t> </a:t>
            </a:r>
            <a:endParaRPr lang="es-ES" sz="2800" dirty="0"/>
          </a:p>
          <a:p>
            <a:endParaRPr lang="es-ES" sz="2800" b="1" dirty="0"/>
          </a:p>
        </p:txBody>
      </p:sp>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476672"/>
            <a:ext cx="1152128" cy="1080120"/>
          </a:xfrm>
          <a:prstGeom prst="rect">
            <a:avLst/>
          </a:prstGeom>
          <a:noFill/>
          <a:ln>
            <a:noFill/>
          </a:ln>
        </p:spPr>
      </p:pic>
    </p:spTree>
    <p:extLst>
      <p:ext uri="{BB962C8B-B14F-4D97-AF65-F5344CB8AC3E}">
        <p14:creationId xmlns:p14="http://schemas.microsoft.com/office/powerpoint/2010/main" val="4834293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ecx.images-amazon.com/images/G/01/kindle/dp/2012/KS/feature-reading._V398727981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8640"/>
            <a:ext cx="2664296" cy="346913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98587" y="3748390"/>
            <a:ext cx="3960440" cy="369332"/>
          </a:xfrm>
          <a:prstGeom prst="rect">
            <a:avLst/>
          </a:prstGeom>
          <a:noFill/>
        </p:spPr>
        <p:txBody>
          <a:bodyPr wrap="square" rtlCol="0">
            <a:spAutoFit/>
          </a:bodyPr>
          <a:lstStyle/>
          <a:p>
            <a:r>
              <a:rPr lang="es-ES" dirty="0" smtClean="0"/>
              <a:t>Cambios en los hábitos de lectura…</a:t>
            </a:r>
            <a:endParaRPr lang="es-ES" dirty="0"/>
          </a:p>
        </p:txBody>
      </p:sp>
      <p:pic>
        <p:nvPicPr>
          <p:cNvPr id="1026" name="Picture 2" descr="https://encrypted-tbn3.gstatic.com/images?q=tbn:ANd9GcSIpIMFuQHrLeM5-_MiE-_JsVxnCRIAPHRhvSBGJMySKzSFFYd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17924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aisa14.files.wordpress.com/2011/01/web20cifr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268760"/>
            <a:ext cx="2109614" cy="17479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juandomingofarnos.files.wordpress.com/2011/01/e-learnin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302388"/>
            <a:ext cx="3306173" cy="2479630"/>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4427984" y="4176631"/>
            <a:ext cx="4104456" cy="646331"/>
          </a:xfrm>
          <a:prstGeom prst="rect">
            <a:avLst/>
          </a:prstGeom>
          <a:noFill/>
        </p:spPr>
        <p:txBody>
          <a:bodyPr wrap="square" rtlCol="0">
            <a:spAutoFit/>
          </a:bodyPr>
          <a:lstStyle/>
          <a:p>
            <a:r>
              <a:rPr lang="es-ES" dirty="0" smtClean="0"/>
              <a:t>Cambios en el sistema de enseñanza y de investigación</a:t>
            </a:r>
            <a:endParaRPr lang="es-ES" dirty="0"/>
          </a:p>
        </p:txBody>
      </p:sp>
      <p:pic>
        <p:nvPicPr>
          <p:cNvPr id="1032" name="Picture 8" descr="http://www.reeditor.com/img_col/col_77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5229200"/>
            <a:ext cx="1678484" cy="1258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7471838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Image result for A Companion to Digital Humanities"/>
          <p:cNvSpPr>
            <a:spLocks noChangeAspect="1" noChangeArrowheads="1"/>
          </p:cNvSpPr>
          <p:nvPr/>
        </p:nvSpPr>
        <p:spPr bwMode="auto">
          <a:xfrm>
            <a:off x="141120" y="-131054"/>
            <a:ext cx="276480" cy="276510"/>
          </a:xfrm>
          <a:prstGeom prst="rect">
            <a:avLst/>
          </a:prstGeom>
          <a:noFill/>
          <a:ln w="9525">
            <a:noFill/>
            <a:miter lim="800000"/>
            <a:headEnd/>
            <a:tailEnd/>
          </a:ln>
        </p:spPr>
        <p:txBody>
          <a:bodyPr lIns="82945" tIns="41473" rIns="82945" bIns="41473"/>
          <a:lstStyle/>
          <a:p>
            <a:endParaRPr lang="es-ES"/>
          </a:p>
        </p:txBody>
      </p:sp>
      <p:sp>
        <p:nvSpPr>
          <p:cNvPr id="16387" name="AutoShape 4" descr="Image result for A Companion to Digital Humanities"/>
          <p:cNvSpPr>
            <a:spLocks noChangeAspect="1" noChangeArrowheads="1"/>
          </p:cNvSpPr>
          <p:nvPr/>
        </p:nvSpPr>
        <p:spPr bwMode="auto">
          <a:xfrm>
            <a:off x="141120" y="-131054"/>
            <a:ext cx="276480" cy="276510"/>
          </a:xfrm>
          <a:prstGeom prst="rect">
            <a:avLst/>
          </a:prstGeom>
          <a:noFill/>
          <a:ln w="9525">
            <a:noFill/>
            <a:miter lim="800000"/>
            <a:headEnd/>
            <a:tailEnd/>
          </a:ln>
        </p:spPr>
        <p:txBody>
          <a:bodyPr lIns="82945" tIns="41473" rIns="82945" bIns="41473"/>
          <a:lstStyle/>
          <a:p>
            <a:endParaRPr lang="es-ES"/>
          </a:p>
        </p:txBody>
      </p:sp>
      <p:sp>
        <p:nvSpPr>
          <p:cNvPr id="16388" name="3 Título"/>
          <p:cNvSpPr>
            <a:spLocks noGrp="1"/>
          </p:cNvSpPr>
          <p:nvPr>
            <p:ph type="title"/>
          </p:nvPr>
        </p:nvSpPr>
        <p:spPr/>
        <p:txBody>
          <a:bodyPr/>
          <a:lstStyle/>
          <a:p>
            <a:r>
              <a:rPr lang="es-ES" sz="3200" dirty="0" smtClean="0"/>
              <a:t>A Companion to Digital Humanities. 2004</a:t>
            </a:r>
          </a:p>
        </p:txBody>
      </p:sp>
      <p:pic>
        <p:nvPicPr>
          <p:cNvPr id="16389" name="Picture 5" descr="C:\Users\Gimena\SkyDrive\Imágenes\H Digitales\companiom.jpg"/>
          <p:cNvPicPr>
            <a:picLocks noGrp="1" noChangeAspect="1" noChangeArrowheads="1"/>
          </p:cNvPicPr>
          <p:nvPr>
            <p:ph idx="1"/>
          </p:nvPr>
        </p:nvPicPr>
        <p:blipFill>
          <a:blip r:embed="rId2" cstate="print"/>
          <a:srcRect/>
          <a:stretch>
            <a:fillRect/>
          </a:stretch>
        </p:blipFill>
        <p:spPr>
          <a:xfrm>
            <a:off x="2939041" y="1600009"/>
            <a:ext cx="2743200" cy="4049705"/>
          </a:xfrm>
          <a:noFill/>
        </p:spPr>
      </p:pic>
    </p:spTree>
    <p:extLst>
      <p:ext uri="{BB962C8B-B14F-4D97-AF65-F5344CB8AC3E}">
        <p14:creationId xmlns:p14="http://schemas.microsoft.com/office/powerpoint/2010/main" val="19900989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a:xfrm>
            <a:off x="524934" y="5900634"/>
            <a:ext cx="6908799" cy="1143000"/>
          </a:xfrm>
        </p:spPr>
        <p:txBody>
          <a:bodyPr/>
          <a:lstStyle/>
          <a:p>
            <a:r>
              <a:rPr lang="es-ES" sz="2800" b="0" dirty="0" smtClean="0">
                <a:solidFill>
                  <a:schemeClr val="bg1"/>
                </a:solidFill>
              </a:rPr>
              <a:t>http://dhdebates.gc.cuny.edu/</a:t>
            </a:r>
          </a:p>
        </p:txBody>
      </p:sp>
      <p:pic>
        <p:nvPicPr>
          <p:cNvPr id="27651" name="Picture 2"/>
          <p:cNvPicPr>
            <a:picLocks noGrp="1" noChangeAspect="1" noChangeArrowheads="1"/>
          </p:cNvPicPr>
          <p:nvPr>
            <p:ph idx="1"/>
          </p:nvPr>
        </p:nvPicPr>
        <p:blipFill>
          <a:blip r:embed="rId2" cstate="print"/>
          <a:srcRect/>
          <a:stretch>
            <a:fillRect/>
          </a:stretch>
        </p:blipFill>
        <p:spPr>
          <a:xfrm>
            <a:off x="943201" y="1604329"/>
            <a:ext cx="7068960" cy="3974817"/>
          </a:xfrm>
          <a:noFill/>
        </p:spPr>
      </p:pic>
      <p:sp>
        <p:nvSpPr>
          <p:cNvPr id="2" name="Rectángulo 1"/>
          <p:cNvSpPr/>
          <p:nvPr/>
        </p:nvSpPr>
        <p:spPr>
          <a:xfrm>
            <a:off x="943201" y="599702"/>
            <a:ext cx="4572000" cy="954107"/>
          </a:xfrm>
          <a:prstGeom prst="rect">
            <a:avLst/>
          </a:prstGeom>
        </p:spPr>
        <p:txBody>
          <a:bodyPr>
            <a:spAutoFit/>
          </a:bodyPr>
          <a:lstStyle/>
          <a:p>
            <a:r>
              <a:rPr lang="es-ES" sz="2800" b="1" dirty="0" smtClean="0">
                <a:latin typeface="Century Gothic"/>
                <a:cs typeface="Century Gothic"/>
              </a:rPr>
              <a:t>Mathew Gold. Debates in </a:t>
            </a:r>
            <a:r>
              <a:rPr lang="es-ES" sz="2800" b="1" dirty="0" err="1" smtClean="0">
                <a:latin typeface="Century Gothic"/>
                <a:cs typeface="Century Gothic"/>
              </a:rPr>
              <a:t>the</a:t>
            </a:r>
            <a:r>
              <a:rPr lang="es-ES" sz="2800" b="1" dirty="0" smtClean="0">
                <a:latin typeface="Century Gothic"/>
                <a:cs typeface="Century Gothic"/>
              </a:rPr>
              <a:t> Digital </a:t>
            </a:r>
            <a:r>
              <a:rPr lang="es-ES" sz="2800" b="1" dirty="0" err="1" smtClean="0">
                <a:latin typeface="Century Gothic"/>
                <a:cs typeface="Century Gothic"/>
              </a:rPr>
              <a:t>Humanities</a:t>
            </a:r>
            <a:endParaRPr lang="es-ES" sz="2800" b="1" dirty="0">
              <a:latin typeface="Century Gothic"/>
              <a:cs typeface="Century Gothic"/>
            </a:endParaRPr>
          </a:p>
        </p:txBody>
      </p:sp>
    </p:spTree>
    <p:extLst>
      <p:ext uri="{BB962C8B-B14F-4D97-AF65-F5344CB8AC3E}">
        <p14:creationId xmlns:p14="http://schemas.microsoft.com/office/powerpoint/2010/main" val="11052281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3 Imagen" descr="Mano5.jpg"/>
          <p:cNvPicPr>
            <a:picLocks noChangeAspect="1"/>
          </p:cNvPicPr>
          <p:nvPr/>
        </p:nvPicPr>
        <p:blipFill>
          <a:blip r:embed="rId2" cstate="print"/>
          <a:srcRect/>
          <a:stretch>
            <a:fillRect/>
          </a:stretch>
        </p:blipFill>
        <p:spPr bwMode="auto">
          <a:xfrm>
            <a:off x="3022836" y="1412776"/>
            <a:ext cx="2998420" cy="4502480"/>
          </a:xfrm>
          <a:prstGeom prst="rect">
            <a:avLst/>
          </a:prstGeom>
          <a:noFill/>
          <a:ln w="9525">
            <a:noFill/>
            <a:miter lim="800000"/>
            <a:headEnd/>
            <a:tailEnd/>
          </a:ln>
        </p:spPr>
      </p:pic>
      <p:sp>
        <p:nvSpPr>
          <p:cNvPr id="5122" name="1 Título"/>
          <p:cNvSpPr>
            <a:spLocks noGrp="1"/>
          </p:cNvSpPr>
          <p:nvPr>
            <p:ph type="title"/>
          </p:nvPr>
        </p:nvSpPr>
        <p:spPr>
          <a:xfrm>
            <a:off x="312465" y="0"/>
            <a:ext cx="5267647" cy="1641762"/>
          </a:xfrm>
        </p:spPr>
        <p:txBody>
          <a:bodyPr/>
          <a:lstStyle/>
          <a:p>
            <a:pPr>
              <a:tabLst>
                <a:tab pos="2159000" algn="l"/>
              </a:tabLst>
            </a:pPr>
            <a:r>
              <a:rPr lang="es-ES" sz="2800" i="1" dirty="0" smtClean="0"/>
              <a:t>Software </a:t>
            </a:r>
            <a:r>
              <a:rPr lang="es-ES" sz="2800" i="1" dirty="0" err="1" smtClean="0"/>
              <a:t>takes</a:t>
            </a:r>
            <a:r>
              <a:rPr lang="es-ES" sz="2800" i="1" dirty="0" smtClean="0"/>
              <a:t> </a:t>
            </a:r>
            <a:r>
              <a:rPr lang="es-ES" sz="2800" i="1" dirty="0" err="1" smtClean="0"/>
              <a:t>command</a:t>
            </a:r>
            <a:r>
              <a:rPr lang="es-ES" sz="2800" dirty="0" smtClean="0"/>
              <a:t>. </a:t>
            </a:r>
            <a:r>
              <a:rPr lang="es-ES" sz="2800" dirty="0" err="1" smtClean="0"/>
              <a:t>Lev</a:t>
            </a:r>
            <a:r>
              <a:rPr lang="es-ES" sz="2800" dirty="0" smtClean="0"/>
              <a:t> </a:t>
            </a:r>
            <a:r>
              <a:rPr lang="es-ES" sz="2800" dirty="0" err="1" smtClean="0"/>
              <a:t>Manovich</a:t>
            </a:r>
            <a:r>
              <a:rPr lang="es-ES" sz="2800" dirty="0" smtClean="0"/>
              <a:t> (2008-2013)</a:t>
            </a:r>
          </a:p>
        </p:txBody>
      </p:sp>
      <p:sp>
        <p:nvSpPr>
          <p:cNvPr id="3" name="2 Marcador de contenido"/>
          <p:cNvSpPr>
            <a:spLocks noGrp="1"/>
          </p:cNvSpPr>
          <p:nvPr>
            <p:ph idx="1"/>
          </p:nvPr>
        </p:nvSpPr>
        <p:spPr>
          <a:xfrm>
            <a:off x="131760" y="6177797"/>
            <a:ext cx="12056535" cy="1030395"/>
          </a:xfrm>
        </p:spPr>
        <p:txBody>
          <a:bodyPr>
            <a:normAutofit/>
          </a:bodyPr>
          <a:lstStyle/>
          <a:p>
            <a:pPr marL="0" indent="0">
              <a:buNone/>
              <a:defRPr/>
            </a:pPr>
            <a:r>
              <a:rPr lang="es-ES" sz="1800" dirty="0" smtClean="0">
                <a:solidFill>
                  <a:schemeClr val="bg1"/>
                </a:solidFill>
                <a:latin typeface="Century Gothic"/>
                <a:cs typeface="Century Gothic"/>
              </a:rPr>
              <a:t>http</a:t>
            </a:r>
            <a:r>
              <a:rPr lang="es-ES" sz="1800" dirty="0" smtClean="0">
                <a:solidFill>
                  <a:schemeClr val="bg1"/>
                </a:solidFill>
                <a:latin typeface="Century Gothic"/>
                <a:cs typeface="Century Gothic"/>
              </a:rPr>
              <a:t>://softwarestudies.com/softbook/manovich_softbook_11_20_2008.pdf</a:t>
            </a:r>
            <a:endParaRPr lang="es-ES" sz="1800" dirty="0">
              <a:solidFill>
                <a:schemeClr val="bg1"/>
              </a:solidFill>
              <a:latin typeface="Century Gothic"/>
              <a:cs typeface="Century Gothic"/>
            </a:endParaRPr>
          </a:p>
        </p:txBody>
      </p:sp>
    </p:spTree>
    <p:extLst>
      <p:ext uri="{BB962C8B-B14F-4D97-AF65-F5344CB8AC3E}">
        <p14:creationId xmlns:p14="http://schemas.microsoft.com/office/powerpoint/2010/main" val="21345061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2 Marcador de contenido"/>
          <p:cNvSpPr>
            <a:spLocks noGrp="1"/>
          </p:cNvSpPr>
          <p:nvPr>
            <p:ph idx="1"/>
          </p:nvPr>
        </p:nvSpPr>
        <p:spPr>
          <a:ln>
            <a:solidFill>
              <a:schemeClr val="accent1"/>
            </a:solidFill>
          </a:ln>
        </p:spPr>
        <p:txBody>
          <a:bodyPr>
            <a:normAutofit fontScale="70000" lnSpcReduction="20000"/>
          </a:bodyPr>
          <a:lstStyle/>
          <a:p>
            <a:pPr marL="0" indent="0" algn="ctr">
              <a:buNone/>
              <a:defRPr/>
            </a:pPr>
            <a:endParaRPr lang="en-US" sz="4100" b="1" dirty="0" smtClean="0">
              <a:solidFill>
                <a:srgbClr val="FF6600"/>
              </a:solidFill>
            </a:endParaRPr>
          </a:p>
          <a:p>
            <a:pPr marL="0" indent="0" algn="ctr">
              <a:buNone/>
              <a:defRPr/>
            </a:pPr>
            <a:endParaRPr lang="en-US" sz="2200" b="1" dirty="0" smtClean="0">
              <a:solidFill>
                <a:srgbClr val="FF6600"/>
              </a:solidFill>
            </a:endParaRPr>
          </a:p>
          <a:p>
            <a:pPr marL="0" indent="0" algn="ctr">
              <a:buNone/>
              <a:defRPr/>
            </a:pPr>
            <a:endParaRPr lang="en-US" sz="2200" b="1" dirty="0" smtClean="0">
              <a:solidFill>
                <a:srgbClr val="FF6600"/>
              </a:solidFill>
            </a:endParaRPr>
          </a:p>
          <a:p>
            <a:pPr marL="0" indent="0" algn="ctr">
              <a:buNone/>
              <a:defRPr/>
            </a:pPr>
            <a:r>
              <a:rPr lang="en-US" sz="4600" b="1" dirty="0" smtClean="0">
                <a:solidFill>
                  <a:schemeClr val="accent2"/>
                </a:solidFill>
                <a:latin typeface="+mj-lt"/>
              </a:rPr>
              <a:t>Let’s be honest—</a:t>
            </a:r>
          </a:p>
          <a:p>
            <a:pPr marL="0" indent="0" algn="ctr">
              <a:buNone/>
              <a:defRPr/>
            </a:pPr>
            <a:r>
              <a:rPr lang="en-US" sz="4000" b="1" dirty="0" smtClean="0">
                <a:solidFill>
                  <a:srgbClr val="C0504D"/>
                </a:solidFill>
                <a:latin typeface="+mj-lt"/>
              </a:rPr>
              <a:t>there is no definition of digital humanities</a:t>
            </a:r>
          </a:p>
          <a:p>
            <a:pPr marL="0" indent="0" algn="ctr">
              <a:buNone/>
              <a:defRPr/>
            </a:pPr>
            <a:endParaRPr lang="en-US" b="1" dirty="0" smtClean="0">
              <a:latin typeface="+mj-lt"/>
            </a:endParaRPr>
          </a:p>
          <a:p>
            <a:pPr marL="0" indent="0" algn="ctr">
              <a:buNone/>
              <a:defRPr/>
            </a:pPr>
            <a:r>
              <a:rPr lang="en-US" b="1" dirty="0" smtClean="0">
                <a:latin typeface="+mj-lt"/>
              </a:rPr>
              <a:t>					</a:t>
            </a:r>
          </a:p>
          <a:p>
            <a:pPr marL="0" indent="0" algn="ctr">
              <a:buNone/>
              <a:defRPr/>
            </a:pPr>
            <a:endParaRPr lang="en-US" b="1" dirty="0" smtClean="0">
              <a:latin typeface="+mj-lt"/>
            </a:endParaRPr>
          </a:p>
          <a:p>
            <a:pPr marL="0" indent="0">
              <a:buNone/>
              <a:defRPr/>
            </a:pPr>
            <a:r>
              <a:rPr lang="en-US" sz="4000" b="1" dirty="0" smtClean="0">
                <a:solidFill>
                  <a:srgbClr val="262626"/>
                </a:solidFill>
                <a:latin typeface="+mj-lt"/>
              </a:rPr>
              <a:t>    </a:t>
            </a:r>
            <a:r>
              <a:rPr lang="en-US" sz="2600" b="1" dirty="0" err="1" smtClean="0">
                <a:solidFill>
                  <a:srgbClr val="262626"/>
                </a:solidFill>
                <a:latin typeface="+mj-lt"/>
              </a:rPr>
              <a:t>Genealogía</a:t>
            </a:r>
            <a:r>
              <a:rPr lang="en-US" sz="2600" b="1" dirty="0" smtClean="0">
                <a:latin typeface="+mj-lt"/>
              </a:rPr>
              <a:t> 	                           </a:t>
            </a:r>
            <a:r>
              <a:rPr lang="en-US" sz="2600" b="1" dirty="0" err="1" smtClean="0">
                <a:solidFill>
                  <a:srgbClr val="262626"/>
                </a:solidFill>
                <a:latin typeface="+mj-lt"/>
              </a:rPr>
              <a:t>Metodologías</a:t>
            </a:r>
            <a:r>
              <a:rPr lang="en-US" sz="2600" b="1" dirty="0" smtClean="0">
                <a:solidFill>
                  <a:srgbClr val="262626"/>
                </a:solidFill>
                <a:latin typeface="+mj-lt"/>
              </a:rPr>
              <a:t> 	                       </a:t>
            </a:r>
            <a:r>
              <a:rPr lang="en-US" sz="2600" b="1" dirty="0" err="1" smtClean="0">
                <a:solidFill>
                  <a:srgbClr val="262626"/>
                </a:solidFill>
                <a:latin typeface="+mj-lt"/>
              </a:rPr>
              <a:t>Herramientas</a:t>
            </a:r>
            <a:endParaRPr lang="en-US" sz="2600" b="1" dirty="0" smtClean="0">
              <a:solidFill>
                <a:srgbClr val="262626"/>
              </a:solidFill>
              <a:latin typeface="+mj-lt"/>
            </a:endParaRPr>
          </a:p>
          <a:p>
            <a:pPr marL="0" indent="0" algn="ctr">
              <a:buNone/>
              <a:defRPr/>
            </a:pPr>
            <a:endParaRPr lang="en-US" b="1" dirty="0" smtClean="0">
              <a:latin typeface="+mj-lt"/>
            </a:endParaRPr>
          </a:p>
          <a:p>
            <a:pPr marL="0" indent="0" algn="ctr">
              <a:buNone/>
              <a:defRPr/>
            </a:pPr>
            <a:endParaRPr lang="en-US" b="1" dirty="0" smtClean="0">
              <a:latin typeface="+mj-lt"/>
            </a:endParaRPr>
          </a:p>
          <a:p>
            <a:pPr marL="0" indent="0" algn="ctr">
              <a:buNone/>
              <a:defRPr/>
            </a:pPr>
            <a:r>
              <a:rPr lang="en-US" sz="2700" dirty="0" smtClean="0">
                <a:latin typeface="+mj-lt"/>
              </a:rPr>
              <a:t>  </a:t>
            </a:r>
            <a:r>
              <a:rPr lang="en-US" sz="2700" b="1" dirty="0" smtClean="0">
                <a:latin typeface="+mj-lt"/>
              </a:rPr>
              <a:t>Rafael Alvarado. </a:t>
            </a:r>
            <a:r>
              <a:rPr lang="en-US" sz="2700" b="1" i="1" dirty="0" smtClean="0">
                <a:latin typeface="+mj-lt"/>
              </a:rPr>
              <a:t>The transducer</a:t>
            </a:r>
            <a:r>
              <a:rPr lang="en-US" sz="2700" b="1" dirty="0" smtClean="0">
                <a:latin typeface="+mj-lt"/>
              </a:rPr>
              <a:t>.</a:t>
            </a:r>
            <a:endParaRPr lang="en-US" sz="2700" b="1" dirty="0" smtClean="0">
              <a:solidFill>
                <a:schemeClr val="accent2">
                  <a:lumMod val="75000"/>
                </a:schemeClr>
              </a:solidFill>
              <a:latin typeface="+mj-lt"/>
            </a:endParaRPr>
          </a:p>
          <a:p>
            <a:pPr marL="0" indent="0" algn="just">
              <a:buNone/>
              <a:defRPr/>
            </a:pPr>
            <a:endParaRPr lang="en-US" sz="2700" dirty="0" smtClean="0"/>
          </a:p>
        </p:txBody>
      </p:sp>
      <p:cxnSp>
        <p:nvCxnSpPr>
          <p:cNvPr id="5" name="4 Conector recto de flecha"/>
          <p:cNvCxnSpPr/>
          <p:nvPr/>
        </p:nvCxnSpPr>
        <p:spPr>
          <a:xfrm>
            <a:off x="7341295" y="3479011"/>
            <a:ext cx="566934" cy="10300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4351132" y="3479011"/>
            <a:ext cx="0" cy="8860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H="1">
            <a:off x="1406290" y="3479011"/>
            <a:ext cx="855246" cy="8860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1406290" y="6323259"/>
            <a:ext cx="5781939" cy="461665"/>
          </a:xfrm>
          <a:prstGeom prst="rect">
            <a:avLst/>
          </a:prstGeom>
        </p:spPr>
        <p:txBody>
          <a:bodyPr wrap="none">
            <a:spAutoFit/>
          </a:bodyPr>
          <a:lstStyle/>
          <a:p>
            <a:pPr algn="ctr">
              <a:defRPr/>
            </a:pPr>
            <a:r>
              <a:rPr lang="es-ES" dirty="0">
                <a:solidFill>
                  <a:srgbClr val="FFFFFF"/>
                </a:solidFill>
                <a:latin typeface="Century Gothic"/>
                <a:cs typeface="Century Gothic"/>
              </a:rPr>
              <a:t>http://</a:t>
            </a:r>
            <a:r>
              <a:rPr lang="es-ES" sz="2400" dirty="0">
                <a:solidFill>
                  <a:srgbClr val="FFFFFF"/>
                </a:solidFill>
                <a:latin typeface="Century Gothic"/>
                <a:cs typeface="Century Gothic"/>
              </a:rPr>
              <a:t>transducer.ontoligent.com</a:t>
            </a:r>
            <a:r>
              <a:rPr lang="es-ES" dirty="0">
                <a:solidFill>
                  <a:srgbClr val="FFFFFF"/>
                </a:solidFill>
                <a:latin typeface="Century Gothic"/>
                <a:cs typeface="Century Gothic"/>
              </a:rPr>
              <a:t>/?p=717</a:t>
            </a:r>
          </a:p>
        </p:txBody>
      </p:sp>
    </p:spTree>
    <p:extLst>
      <p:ext uri="{BB962C8B-B14F-4D97-AF65-F5344CB8AC3E}">
        <p14:creationId xmlns:p14="http://schemas.microsoft.com/office/powerpoint/2010/main" val="22264008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Humanidades digitales</a:t>
            </a:r>
            <a:endParaRPr lang="es-ES" dirty="0"/>
          </a:p>
        </p:txBody>
      </p:sp>
      <p:sp>
        <p:nvSpPr>
          <p:cNvPr id="6" name="Marcador de contenido 5"/>
          <p:cNvSpPr>
            <a:spLocks noGrp="1"/>
          </p:cNvSpPr>
          <p:nvPr>
            <p:ph idx="1"/>
          </p:nvPr>
        </p:nvSpPr>
        <p:spPr/>
        <p:txBody>
          <a:bodyPr>
            <a:normAutofit/>
          </a:bodyPr>
          <a:lstStyle/>
          <a:p>
            <a:r>
              <a:rPr lang="en-US" dirty="0" smtClean="0"/>
              <a:t>Nueva </a:t>
            </a:r>
            <a:r>
              <a:rPr lang="en-US" dirty="0" err="1" smtClean="0"/>
              <a:t>heurística</a:t>
            </a:r>
            <a:r>
              <a:rPr lang="en-US" dirty="0" smtClean="0"/>
              <a:t>: </a:t>
            </a:r>
            <a:r>
              <a:rPr lang="en-US" dirty="0" err="1" smtClean="0"/>
              <a:t>nuevas</a:t>
            </a:r>
            <a:r>
              <a:rPr lang="en-US" dirty="0" smtClean="0"/>
              <a:t> </a:t>
            </a:r>
            <a:r>
              <a:rPr lang="en-US" dirty="0" err="1" smtClean="0"/>
              <a:t>formas</a:t>
            </a:r>
            <a:r>
              <a:rPr lang="en-US" dirty="0" smtClean="0"/>
              <a:t> de </a:t>
            </a:r>
            <a:r>
              <a:rPr lang="en-US" dirty="0" err="1" smtClean="0"/>
              <a:t>trabajo</a:t>
            </a:r>
            <a:r>
              <a:rPr lang="en-US" dirty="0" smtClean="0"/>
              <a:t> </a:t>
            </a:r>
            <a:r>
              <a:rPr lang="en-US" dirty="0" err="1" smtClean="0"/>
              <a:t>en</a:t>
            </a:r>
            <a:r>
              <a:rPr lang="en-US" dirty="0" smtClean="0"/>
              <a:t> </a:t>
            </a:r>
            <a:r>
              <a:rPr lang="en-US" dirty="0" err="1" smtClean="0"/>
              <a:t>viejos</a:t>
            </a:r>
            <a:r>
              <a:rPr lang="en-US" dirty="0" smtClean="0"/>
              <a:t> </a:t>
            </a:r>
            <a:r>
              <a:rPr lang="en-US" dirty="0" err="1" smtClean="0"/>
              <a:t>materiales</a:t>
            </a:r>
            <a:endParaRPr lang="en-US" dirty="0" smtClean="0"/>
          </a:p>
          <a:p>
            <a:r>
              <a:rPr lang="en-US" dirty="0" err="1" smtClean="0"/>
              <a:t>Nuevas</a:t>
            </a:r>
            <a:r>
              <a:rPr lang="en-US" dirty="0" smtClean="0"/>
              <a:t> </a:t>
            </a:r>
            <a:r>
              <a:rPr lang="en-US" dirty="0" err="1" smtClean="0"/>
              <a:t>preguntas</a:t>
            </a:r>
            <a:r>
              <a:rPr lang="en-US" dirty="0" smtClean="0"/>
              <a:t> de </a:t>
            </a:r>
            <a:r>
              <a:rPr lang="en-US" dirty="0" err="1" smtClean="0"/>
              <a:t>investigación</a:t>
            </a:r>
            <a:r>
              <a:rPr lang="en-US" dirty="0" smtClean="0"/>
              <a:t>, </a:t>
            </a:r>
            <a:r>
              <a:rPr lang="en-US" dirty="0" err="1" smtClean="0"/>
              <a:t>métodos</a:t>
            </a:r>
            <a:r>
              <a:rPr lang="en-US" dirty="0" smtClean="0"/>
              <a:t> y </a:t>
            </a:r>
            <a:r>
              <a:rPr lang="en-US" dirty="0" err="1" smtClean="0"/>
              <a:t>herramientas</a:t>
            </a:r>
            <a:endParaRPr lang="en-US" dirty="0" smtClean="0"/>
          </a:p>
          <a:p>
            <a:r>
              <a:rPr lang="en-US" dirty="0" err="1" smtClean="0"/>
              <a:t>Nuevas</a:t>
            </a:r>
            <a:r>
              <a:rPr lang="en-US" dirty="0" smtClean="0"/>
              <a:t> </a:t>
            </a:r>
            <a:r>
              <a:rPr lang="en-US" dirty="0" err="1" smtClean="0"/>
              <a:t>formas</a:t>
            </a:r>
            <a:r>
              <a:rPr lang="en-US" dirty="0" smtClean="0"/>
              <a:t> de </a:t>
            </a:r>
            <a:r>
              <a:rPr lang="en-US" dirty="0" err="1" smtClean="0"/>
              <a:t>representación</a:t>
            </a:r>
            <a:r>
              <a:rPr lang="en-US" dirty="0" smtClean="0"/>
              <a:t> del </a:t>
            </a:r>
            <a:r>
              <a:rPr lang="en-US" dirty="0" err="1" smtClean="0"/>
              <a:t>conocimiento</a:t>
            </a:r>
            <a:r>
              <a:rPr lang="en-US" dirty="0" smtClean="0"/>
              <a:t> y de </a:t>
            </a:r>
            <a:r>
              <a:rPr lang="en-US" dirty="0" err="1" smtClean="0"/>
              <a:t>reconceptualización</a:t>
            </a:r>
            <a:r>
              <a:rPr lang="en-US" dirty="0" smtClean="0"/>
              <a:t> de la </a:t>
            </a:r>
            <a:r>
              <a:rPr lang="en-US" dirty="0" err="1" smtClean="0"/>
              <a:t>discicplina</a:t>
            </a:r>
            <a:endParaRPr lang="en-US" dirty="0" smtClean="0"/>
          </a:p>
          <a:p>
            <a:endParaRPr lang="es-ES" dirty="0"/>
          </a:p>
        </p:txBody>
      </p:sp>
    </p:spTree>
    <p:extLst>
      <p:ext uri="{BB962C8B-B14F-4D97-AF65-F5344CB8AC3E}">
        <p14:creationId xmlns:p14="http://schemas.microsoft.com/office/powerpoint/2010/main" val="37150284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srcRect/>
          <a:stretch>
            <a:fillRect/>
          </a:stretch>
        </p:blipFill>
        <p:spPr bwMode="auto">
          <a:xfrm>
            <a:off x="-168480" y="303873"/>
            <a:ext cx="9433440" cy="7117227"/>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t="8667"/>
          <a:stretch>
            <a:fillRect/>
          </a:stretch>
        </p:blipFill>
        <p:spPr bwMode="auto">
          <a:xfrm>
            <a:off x="-168480" y="-20162"/>
            <a:ext cx="9433440" cy="1383986"/>
          </a:xfrm>
          <a:prstGeom prst="rect">
            <a:avLst/>
          </a:prstGeom>
          <a:noFill/>
          <a:ln w="9525">
            <a:noFill/>
            <a:miter lim="800000"/>
            <a:headEnd/>
            <a:tailEnd/>
          </a:ln>
        </p:spPr>
      </p:pic>
      <p:sp>
        <p:nvSpPr>
          <p:cNvPr id="4" name="3 Marcador de contenido"/>
          <p:cNvSpPr>
            <a:spLocks noGrp="1"/>
          </p:cNvSpPr>
          <p:nvPr>
            <p:ph idx="1"/>
          </p:nvPr>
        </p:nvSpPr>
        <p:spPr>
          <a:xfrm>
            <a:off x="433440" y="1600009"/>
            <a:ext cx="8229600" cy="4524955"/>
          </a:xfrm>
          <a:solidFill>
            <a:srgbClr val="DCE6F2">
              <a:alpha val="76078"/>
            </a:srgbClr>
          </a:solidFill>
        </p:spPr>
        <p:txBody>
          <a:bodyPr>
            <a:normAutofit fontScale="70000" lnSpcReduction="20000"/>
          </a:bodyPr>
          <a:lstStyle/>
          <a:p>
            <a:pPr>
              <a:buFont typeface="Times New Roman" pitchFamily="16" charset="0"/>
              <a:buNone/>
              <a:defRPr/>
            </a:pPr>
            <a:endParaRPr lang="en-US" dirty="0" smtClean="0"/>
          </a:p>
          <a:p>
            <a:pPr>
              <a:buFont typeface="Times New Roman" pitchFamily="16" charset="0"/>
              <a:buNone/>
              <a:defRPr/>
            </a:pPr>
            <a:r>
              <a:rPr lang="en-US" dirty="0" smtClean="0">
                <a:latin typeface="Century Gothic" panose="020B0502020202020204" pitchFamily="34" charset="0"/>
              </a:rPr>
              <a:t>A </a:t>
            </a:r>
            <a:r>
              <a:rPr lang="en-US" dirty="0">
                <a:latin typeface="Century Gothic" panose="020B0502020202020204" pitchFamily="34" charset="0"/>
              </a:rPr>
              <a:t>few skills are pivotal to make </a:t>
            </a:r>
            <a:r>
              <a:rPr lang="en-US" b="1" dirty="0">
                <a:solidFill>
                  <a:srgbClr val="C00000"/>
                </a:solidFill>
                <a:latin typeface="Century Gothic" panose="020B0502020202020204" pitchFamily="34" charset="0"/>
              </a:rPr>
              <a:t>Open Innovation </a:t>
            </a:r>
            <a:r>
              <a:rPr lang="en-US" dirty="0">
                <a:latin typeface="Century Gothic" panose="020B0502020202020204" pitchFamily="34" charset="0"/>
              </a:rPr>
              <a:t>work. One of them is being able to </a:t>
            </a:r>
            <a:r>
              <a:rPr lang="en-US" b="1" dirty="0" smtClean="0">
                <a:solidFill>
                  <a:srgbClr val="C00000"/>
                </a:solidFill>
                <a:latin typeface="Century Gothic" panose="020B0502020202020204" pitchFamily="34" charset="0"/>
              </a:rPr>
              <a:t>see the potential in other disciplines</a:t>
            </a:r>
            <a:r>
              <a:rPr lang="en-US" dirty="0" smtClean="0">
                <a:latin typeface="Century Gothic" panose="020B0502020202020204" pitchFamily="34" charset="0"/>
              </a:rPr>
              <a:t>, </a:t>
            </a:r>
            <a:r>
              <a:rPr lang="en-US" dirty="0">
                <a:latin typeface="Century Gothic" panose="020B0502020202020204" pitchFamily="34" charset="0"/>
              </a:rPr>
              <a:t>besides one’s own specialization.</a:t>
            </a:r>
            <a:endParaRPr lang="es-ES" dirty="0">
              <a:latin typeface="Century Gothic" panose="020B0502020202020204" pitchFamily="34" charset="0"/>
            </a:endParaRPr>
          </a:p>
          <a:p>
            <a:pPr marL="0" indent="0">
              <a:buNone/>
              <a:defRPr/>
            </a:pPr>
            <a:r>
              <a:rPr lang="en-US" dirty="0">
                <a:latin typeface="Century Gothic" panose="020B0502020202020204" pitchFamily="34" charset="0"/>
              </a:rPr>
              <a:t> </a:t>
            </a:r>
            <a:endParaRPr lang="es-ES" dirty="0">
              <a:latin typeface="Century Gothic" panose="020B0502020202020204" pitchFamily="34" charset="0"/>
            </a:endParaRPr>
          </a:p>
          <a:p>
            <a:pPr>
              <a:buFont typeface="Times New Roman" pitchFamily="16" charset="0"/>
              <a:buNone/>
              <a:defRPr/>
            </a:pPr>
            <a:r>
              <a:rPr lang="en-US" dirty="0">
                <a:latin typeface="Century Gothic" panose="020B0502020202020204" pitchFamily="34" charset="0"/>
              </a:rPr>
              <a:t>Another essential skill, which is also close to our European culture, is being </a:t>
            </a:r>
            <a:r>
              <a:rPr lang="en-US" b="1" dirty="0">
                <a:solidFill>
                  <a:srgbClr val="C00000"/>
                </a:solidFill>
                <a:latin typeface="Century Gothic" panose="020B0502020202020204" pitchFamily="34" charset="0"/>
              </a:rPr>
              <a:t>creative</a:t>
            </a:r>
            <a:r>
              <a:rPr lang="en-US" dirty="0">
                <a:latin typeface="Century Gothic" panose="020B0502020202020204" pitchFamily="34" charset="0"/>
              </a:rPr>
              <a:t>, or better: daring to create something out of nothing. When combined with</a:t>
            </a:r>
            <a:r>
              <a:rPr lang="en-US" b="1" dirty="0">
                <a:latin typeface="Century Gothic" panose="020B0502020202020204" pitchFamily="34" charset="0"/>
              </a:rPr>
              <a:t> </a:t>
            </a:r>
            <a:r>
              <a:rPr lang="en-US" b="1" dirty="0">
                <a:solidFill>
                  <a:srgbClr val="C00000"/>
                </a:solidFill>
                <a:latin typeface="Century Gothic" panose="020B0502020202020204" pitchFamily="34" charset="0"/>
              </a:rPr>
              <a:t>technology </a:t>
            </a:r>
            <a:r>
              <a:rPr lang="en-US" dirty="0">
                <a:latin typeface="Century Gothic" panose="020B0502020202020204" pitchFamily="34" charset="0"/>
              </a:rPr>
              <a:t>savviness, it becomes a strong source of innovation. </a:t>
            </a:r>
            <a:endParaRPr lang="en-US" dirty="0" smtClean="0">
              <a:latin typeface="Century Gothic" panose="020B0502020202020204" pitchFamily="34" charset="0"/>
            </a:endParaRPr>
          </a:p>
          <a:p>
            <a:pPr marL="0" indent="0">
              <a:buNone/>
              <a:defRPr/>
            </a:pPr>
            <a:r>
              <a:rPr lang="en-US" dirty="0">
                <a:latin typeface="Century Gothic" panose="020B0502020202020204" pitchFamily="34" charset="0"/>
              </a:rPr>
              <a:t> </a:t>
            </a:r>
            <a:endParaRPr lang="es-ES" dirty="0">
              <a:latin typeface="Century Gothic" panose="020B0502020202020204" pitchFamily="34" charset="0"/>
            </a:endParaRPr>
          </a:p>
          <a:p>
            <a:pPr>
              <a:buFont typeface="Times New Roman" pitchFamily="16" charset="0"/>
              <a:buNone/>
              <a:defRPr/>
            </a:pPr>
            <a:r>
              <a:rPr lang="en-US" dirty="0">
                <a:latin typeface="Century Gothic" panose="020B0502020202020204" pitchFamily="34" charset="0"/>
              </a:rPr>
              <a:t>With a special </a:t>
            </a:r>
            <a:r>
              <a:rPr lang="en-US" b="1" dirty="0">
                <a:solidFill>
                  <a:srgbClr val="C00000"/>
                </a:solidFill>
                <a:latin typeface="Century Gothic" panose="020B0502020202020204" pitchFamily="34" charset="0"/>
              </a:rPr>
              <a:t>emphasis on data science, digital humanities and living lab structures</a:t>
            </a:r>
            <a:r>
              <a:rPr lang="en-US" dirty="0">
                <a:latin typeface="Century Gothic" panose="020B0502020202020204" pitchFamily="34" charset="0"/>
              </a:rPr>
              <a:t>, a new curriculum for ‘citizen science’ is developed. </a:t>
            </a:r>
            <a:endParaRPr lang="es-ES" dirty="0">
              <a:latin typeface="Century Gothic" panose="020B0502020202020204" pitchFamily="34" charset="0"/>
            </a:endParaRPr>
          </a:p>
          <a:p>
            <a:pPr>
              <a:buFont typeface="Times New Roman" pitchFamily="16" charset="0"/>
              <a:buNone/>
              <a:defRPr/>
            </a:pPr>
            <a:endParaRPr lang="es-ES" dirty="0"/>
          </a:p>
        </p:txBody>
      </p:sp>
      <p:sp>
        <p:nvSpPr>
          <p:cNvPr id="24581" name="4 Rectángulo"/>
          <p:cNvSpPr>
            <a:spLocks noChangeArrowheads="1"/>
          </p:cNvSpPr>
          <p:nvPr/>
        </p:nvSpPr>
        <p:spPr bwMode="auto">
          <a:xfrm>
            <a:off x="4068000" y="6287700"/>
            <a:ext cx="4572000" cy="1200318"/>
          </a:xfrm>
          <a:prstGeom prst="rect">
            <a:avLst/>
          </a:prstGeom>
          <a:solidFill>
            <a:srgbClr val="DCE6F2">
              <a:alpha val="78822"/>
            </a:srgbClr>
          </a:solidFill>
          <a:ln w="9525">
            <a:noFill/>
            <a:miter lim="800000"/>
            <a:headEnd/>
            <a:tailEnd/>
          </a:ln>
        </p:spPr>
        <p:txBody>
          <a:bodyPr lIns="91430" tIns="45715" rIns="91430" bIns="45715">
            <a:spAutoFit/>
          </a:bodyPr>
          <a:lstStyle/>
          <a:p>
            <a:pPr algn="r"/>
            <a:r>
              <a:rPr lang="es-ES" i="1">
                <a:latin typeface="Century Gothic" pitchFamily="34" charset="0"/>
              </a:rPr>
              <a:t>Palabras de </a:t>
            </a:r>
            <a:r>
              <a:rPr lang="es-ES" b="1" i="1">
                <a:latin typeface="Century Gothic" pitchFamily="34" charset="0"/>
              </a:rPr>
              <a:t>Dr. Geleyn Meijer</a:t>
            </a:r>
            <a:r>
              <a:rPr lang="es-ES" i="1">
                <a:latin typeface="Century Gothic" pitchFamily="34" charset="0"/>
              </a:rPr>
              <a:t>, Dean </a:t>
            </a:r>
          </a:p>
          <a:p>
            <a:pPr algn="r"/>
            <a:r>
              <a:rPr lang="en-US" i="1">
                <a:latin typeface="Century Gothic" pitchFamily="34" charset="0"/>
              </a:rPr>
              <a:t>Faculty of Digital Creative Industries</a:t>
            </a:r>
            <a:endParaRPr lang="es-ES" i="1">
              <a:latin typeface="Century Gothic" pitchFamily="34" charset="0"/>
            </a:endParaRPr>
          </a:p>
          <a:p>
            <a:pPr algn="r"/>
            <a:r>
              <a:rPr lang="en-US" i="1">
                <a:latin typeface="Century Gothic" pitchFamily="34" charset="0"/>
              </a:rPr>
              <a:t>University of Applied Science Amsterdam</a:t>
            </a:r>
            <a:endParaRPr lang="es-ES" i="1">
              <a:latin typeface="Century Gothic" pitchFamily="34" charset="0"/>
            </a:endParaRPr>
          </a:p>
        </p:txBody>
      </p:sp>
    </p:spTree>
    <p:extLst>
      <p:ext uri="{BB962C8B-B14F-4D97-AF65-F5344CB8AC3E}">
        <p14:creationId xmlns:p14="http://schemas.microsoft.com/office/powerpoint/2010/main" val="13884961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Los Nuevos proyectos digitales</a:t>
            </a:r>
            <a:endParaRPr lang="es-ES" dirty="0"/>
          </a:p>
        </p:txBody>
      </p:sp>
      <p:sp>
        <p:nvSpPr>
          <p:cNvPr id="3" name="2 Marcador de contenido"/>
          <p:cNvSpPr>
            <a:spLocks noGrp="1"/>
          </p:cNvSpPr>
          <p:nvPr>
            <p:ph idx="1"/>
          </p:nvPr>
        </p:nvSpPr>
        <p:spPr>
          <a:xfrm>
            <a:off x="395536" y="1484784"/>
            <a:ext cx="8229600" cy="4525963"/>
          </a:xfrm>
          <a:solidFill>
            <a:srgbClr val="FFFFFF"/>
          </a:solidFill>
          <a:ln>
            <a:noFill/>
          </a:ln>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r>
              <a:rPr lang="es-ES" b="1" dirty="0" smtClean="0">
                <a:solidFill>
                  <a:srgbClr val="800000"/>
                </a:solidFill>
              </a:rPr>
              <a:t>¿Qué?</a:t>
            </a:r>
            <a:r>
              <a:rPr lang="es-ES" b="1" dirty="0" smtClean="0">
                <a:solidFill>
                  <a:srgbClr val="800000"/>
                </a:solidFill>
                <a:sym typeface="Wingdings" panose="05000000000000000000" pitchFamily="2" charset="2"/>
              </a:rPr>
              <a:t> </a:t>
            </a:r>
            <a:r>
              <a:rPr lang="es-ES" dirty="0" smtClean="0"/>
              <a:t>Tecnologías adaptadas a las HD</a:t>
            </a:r>
          </a:p>
          <a:p>
            <a:pPr lvl="1"/>
            <a:r>
              <a:rPr lang="es-ES" dirty="0"/>
              <a:t>Datos enlazados y web semántica</a:t>
            </a:r>
          </a:p>
          <a:p>
            <a:pPr lvl="1"/>
            <a:r>
              <a:rPr lang="es-ES" dirty="0"/>
              <a:t>Etiquetado con TEI-XML</a:t>
            </a:r>
          </a:p>
          <a:p>
            <a:pPr lvl="1"/>
            <a:r>
              <a:rPr lang="es-ES" dirty="0"/>
              <a:t>Bases de </a:t>
            </a:r>
            <a:r>
              <a:rPr lang="es-ES" dirty="0" smtClean="0"/>
              <a:t>datos</a:t>
            </a:r>
            <a:endParaRPr lang="es-ES" dirty="0"/>
          </a:p>
          <a:p>
            <a:r>
              <a:rPr lang="es-ES" b="1" dirty="0" smtClean="0">
                <a:solidFill>
                  <a:srgbClr val="800000"/>
                </a:solidFill>
              </a:rPr>
              <a:t>¿Cómo?</a:t>
            </a:r>
          </a:p>
          <a:p>
            <a:pPr lvl="1"/>
            <a:r>
              <a:rPr lang="es-ES" dirty="0" smtClean="0"/>
              <a:t>Trabajo colaborativo y compartido</a:t>
            </a:r>
          </a:p>
          <a:p>
            <a:pPr lvl="1"/>
            <a:r>
              <a:rPr lang="es-ES" dirty="0"/>
              <a:t>Software </a:t>
            </a:r>
            <a:r>
              <a:rPr lang="es-ES" dirty="0" smtClean="0"/>
              <a:t>libre</a:t>
            </a:r>
          </a:p>
          <a:p>
            <a:pPr lvl="1"/>
            <a:r>
              <a:rPr lang="es-ES" dirty="0" smtClean="0"/>
              <a:t>Mentalidad innovadora</a:t>
            </a:r>
            <a:endParaRPr lang="es-ES" dirty="0"/>
          </a:p>
          <a:p>
            <a:r>
              <a:rPr lang="es-ES" b="1" dirty="0" smtClean="0">
                <a:solidFill>
                  <a:srgbClr val="800000"/>
                </a:solidFill>
              </a:rPr>
              <a:t>¿Para quién?</a:t>
            </a:r>
            <a:r>
              <a:rPr lang="es-ES" b="1" dirty="0" smtClean="0">
                <a:solidFill>
                  <a:srgbClr val="800000"/>
                </a:solidFill>
                <a:sym typeface="Wingdings" panose="05000000000000000000" pitchFamily="2" charset="2"/>
              </a:rPr>
              <a:t> </a:t>
            </a:r>
          </a:p>
          <a:p>
            <a:pPr lvl="1"/>
            <a:r>
              <a:rPr lang="es-ES" dirty="0" smtClean="0"/>
              <a:t>Acceso abierto y difusión</a:t>
            </a:r>
            <a:endParaRPr lang="es-ES" dirty="0"/>
          </a:p>
          <a:p>
            <a:endParaRPr lang="es-ES" dirty="0" smtClean="0"/>
          </a:p>
          <a:p>
            <a:pPr lvl="1">
              <a:buNone/>
            </a:pPr>
            <a:endParaRPr lang="es-ES" dirty="0" smtClean="0"/>
          </a:p>
          <a:p>
            <a:pPr lvl="1"/>
            <a:endParaRPr lang="es-ES" dirty="0"/>
          </a:p>
        </p:txBody>
      </p:sp>
      <p:pic>
        <p:nvPicPr>
          <p:cNvPr id="5" name="Picture 2" descr="http://upload.wikimedia.org/wikipedia/commons/thumb/2/25/Open_Access_logo_PLoS_white.svg/200px-Open_Access_logo_PLoS_white.sv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7000" y1="65176" x2="57000" y2="65176"/>
                      </a14:backgroundRemoval>
                    </a14:imgEffect>
                  </a14:imgLayer>
                </a14:imgProps>
              </a:ext>
              <a:ext uri="{28A0092B-C50C-407E-A947-70E740481C1C}">
                <a14:useLocalDpi xmlns:a14="http://schemas.microsoft.com/office/drawing/2010/main" val="0"/>
              </a:ext>
            </a:extLst>
          </a:blip>
          <a:srcRect/>
          <a:stretch>
            <a:fillRect/>
          </a:stretch>
        </p:blipFill>
        <p:spPr bwMode="auto">
          <a:xfrm>
            <a:off x="6444208" y="2122791"/>
            <a:ext cx="936104" cy="1465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mirrors.creativecommons.org/presskit/logos/cc.logo.lar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6289" y="4599094"/>
            <a:ext cx="3168352" cy="75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852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Más allá de la academia</a:t>
            </a:r>
            <a:endParaRPr lang="es-ES" dirty="0"/>
          </a:p>
        </p:txBody>
      </p:sp>
      <p:sp>
        <p:nvSpPr>
          <p:cNvPr id="3" name="2 Marcador de contenido"/>
          <p:cNvSpPr>
            <a:spLocks noGrp="1"/>
          </p:cNvSpPr>
          <p:nvPr>
            <p:ph sz="quarter" idx="1"/>
          </p:nvPr>
        </p:nvSpPr>
        <p:spPr/>
        <p:txBody>
          <a:bodyPr/>
          <a:lstStyle/>
          <a:p>
            <a:pPr marL="0" indent="0">
              <a:buNone/>
            </a:pPr>
            <a:r>
              <a:rPr lang="es-ES" dirty="0" smtClean="0"/>
              <a:t>Numerosas perspectivas de futuro</a:t>
            </a:r>
            <a:endParaRPr lang="es-ES" dirty="0"/>
          </a:p>
        </p:txBody>
      </p:sp>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952"/>
          <a:stretch/>
        </p:blipFill>
        <p:spPr bwMode="auto">
          <a:xfrm>
            <a:off x="603010" y="2387186"/>
            <a:ext cx="7302500" cy="400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713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lstStyle/>
          <a:p>
            <a:endParaRPr lang="es-ES"/>
          </a:p>
        </p:txBody>
      </p:sp>
      <p:sp>
        <p:nvSpPr>
          <p:cNvPr id="14" name="Marcador de contenido 13"/>
          <p:cNvSpPr>
            <a:spLocks noGrp="1"/>
          </p:cNvSpPr>
          <p:nvPr>
            <p:ph sz="half" idx="1"/>
          </p:nvPr>
        </p:nvSpPr>
        <p:spPr>
          <a:xfrm>
            <a:off x="457199" y="3166533"/>
            <a:ext cx="7857067" cy="2959630"/>
          </a:xfrm>
        </p:spPr>
        <p:txBody>
          <a:bodyPr>
            <a:normAutofit/>
          </a:bodyPr>
          <a:lstStyle/>
          <a:p>
            <a:pPr marL="0" indent="0">
              <a:buNone/>
            </a:pPr>
            <a:r>
              <a:rPr lang="es-ES" sz="5400" b="1" dirty="0" smtClean="0">
                <a:solidFill>
                  <a:srgbClr val="AD0101"/>
                </a:solidFill>
                <a:latin typeface="Century Gothic"/>
                <a:cs typeface="Century Gothic"/>
              </a:rPr>
              <a:t>Un poco de historia…</a:t>
            </a:r>
            <a:endParaRPr lang="es-ES" sz="5400" b="1" dirty="0">
              <a:solidFill>
                <a:srgbClr val="AD0101"/>
              </a:solidFill>
              <a:latin typeface="Century Gothic"/>
              <a:cs typeface="Century Gothic"/>
            </a:endParaRPr>
          </a:p>
        </p:txBody>
      </p:sp>
    </p:spTree>
    <p:extLst>
      <p:ext uri="{BB962C8B-B14F-4D97-AF65-F5344CB8AC3E}">
        <p14:creationId xmlns:p14="http://schemas.microsoft.com/office/powerpoint/2010/main" val="1358656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lstStyle/>
          <a:p>
            <a:endParaRPr lang="es-ES"/>
          </a:p>
        </p:txBody>
      </p:sp>
      <p:sp>
        <p:nvSpPr>
          <p:cNvPr id="14" name="Marcador de contenido 13"/>
          <p:cNvSpPr>
            <a:spLocks noGrp="1"/>
          </p:cNvSpPr>
          <p:nvPr>
            <p:ph sz="half" idx="1"/>
          </p:nvPr>
        </p:nvSpPr>
        <p:spPr>
          <a:xfrm>
            <a:off x="457199" y="3166533"/>
            <a:ext cx="7857067" cy="2959630"/>
          </a:xfrm>
        </p:spPr>
        <p:txBody>
          <a:bodyPr>
            <a:normAutofit/>
          </a:bodyPr>
          <a:lstStyle/>
          <a:p>
            <a:pPr marL="0" indent="0">
              <a:buNone/>
            </a:pPr>
            <a:r>
              <a:rPr lang="es-ES" sz="5400" b="1" dirty="0" smtClean="0">
                <a:solidFill>
                  <a:srgbClr val="AD0101"/>
                </a:solidFill>
                <a:latin typeface="Century Gothic"/>
                <a:cs typeface="Century Gothic"/>
              </a:rPr>
              <a:t>¿</a:t>
            </a:r>
            <a:r>
              <a:rPr lang="es-ES" sz="5400" b="1" dirty="0" smtClean="0">
                <a:solidFill>
                  <a:srgbClr val="AD0101"/>
                </a:solidFill>
                <a:latin typeface="Century Gothic"/>
                <a:cs typeface="Century Gothic"/>
              </a:rPr>
              <a:t>Humanidades Digitales?</a:t>
            </a:r>
            <a:endParaRPr lang="es-ES" sz="5400" b="1" dirty="0">
              <a:solidFill>
                <a:srgbClr val="AD0101"/>
              </a:solidFill>
              <a:latin typeface="Century Gothic"/>
              <a:cs typeface="Century Gothic"/>
            </a:endParaRPr>
          </a:p>
        </p:txBody>
      </p:sp>
    </p:spTree>
    <p:extLst>
      <p:ext uri="{BB962C8B-B14F-4D97-AF65-F5344CB8AC3E}">
        <p14:creationId xmlns:p14="http://schemas.microsoft.com/office/powerpoint/2010/main" val="3408623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t="4399" b="4399"/>
          <a:stretch>
            <a:fillRect/>
          </a:stretch>
        </p:blipFill>
        <p:spPr>
          <a:xfrm>
            <a:off x="-16024" y="1557286"/>
            <a:ext cx="9129340" cy="5314282"/>
          </a:xfrm>
        </p:spPr>
      </p:pic>
      <p:sp>
        <p:nvSpPr>
          <p:cNvPr id="2" name="Título 1"/>
          <p:cNvSpPr>
            <a:spLocks noGrp="1"/>
          </p:cNvSpPr>
          <p:nvPr>
            <p:ph type="title"/>
          </p:nvPr>
        </p:nvSpPr>
        <p:spPr/>
        <p:txBody>
          <a:bodyPr/>
          <a:lstStyle/>
          <a:p>
            <a:r>
              <a:rPr lang="es-ES" dirty="0" smtClean="0"/>
              <a:t>Evolución de la web</a:t>
            </a:r>
            <a:endParaRPr lang="es-ES" dirty="0"/>
          </a:p>
        </p:txBody>
      </p:sp>
    </p:spTree>
    <p:extLst>
      <p:ext uri="{BB962C8B-B14F-4D97-AF65-F5344CB8AC3E}">
        <p14:creationId xmlns:p14="http://schemas.microsoft.com/office/powerpoint/2010/main" val="4243161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90192" y="187947"/>
            <a:ext cx="7467600" cy="1143000"/>
          </a:xfrm>
        </p:spPr>
        <p:txBody>
          <a:bodyPr/>
          <a:lstStyle/>
          <a:p>
            <a:r>
              <a:rPr lang="es-ES" dirty="0" smtClean="0"/>
              <a:t>1949…</a:t>
            </a:r>
            <a:endParaRPr lang="es-E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124744"/>
            <a:ext cx="7131050" cy="174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sz="quarter" idx="1"/>
          </p:nvPr>
        </p:nvPicPr>
        <p:blipFill>
          <a:blip r:embed="rId3" cstate="print"/>
          <a:srcRect/>
          <a:stretch>
            <a:fillRect/>
          </a:stretch>
        </p:blipFill>
        <p:spPr bwMode="auto">
          <a:xfrm>
            <a:off x="2051720" y="2799131"/>
            <a:ext cx="5577026" cy="4060382"/>
          </a:xfrm>
          <a:prstGeom prst="rect">
            <a:avLst/>
          </a:prstGeom>
          <a:noFill/>
          <a:ln w="9525">
            <a:noFill/>
            <a:miter lim="800000"/>
            <a:headEnd/>
            <a:tailEnd/>
          </a:ln>
        </p:spPr>
      </p:pic>
      <p:sp>
        <p:nvSpPr>
          <p:cNvPr id="4" name="3 Elipse"/>
          <p:cNvSpPr/>
          <p:nvPr/>
        </p:nvSpPr>
        <p:spPr>
          <a:xfrm>
            <a:off x="179512" y="585292"/>
            <a:ext cx="1584176" cy="5394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de flecha"/>
          <p:cNvCxnSpPr/>
          <p:nvPr/>
        </p:nvCxnSpPr>
        <p:spPr>
          <a:xfrm>
            <a:off x="971600" y="1124744"/>
            <a:ext cx="1872208" cy="4392488"/>
          </a:xfrm>
          <a:prstGeom prst="straightConnector1">
            <a:avLst/>
          </a:prstGeom>
          <a:ln w="38100">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33389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6481" y="275070"/>
            <a:ext cx="8435520" cy="1142039"/>
          </a:xfrm>
        </p:spPr>
        <p:txBody>
          <a:bodyPr>
            <a:noAutofit/>
          </a:bodyPr>
          <a:lstStyle/>
          <a:p>
            <a:pPr algn="l">
              <a:buFont typeface="Times New Roman" pitchFamily="16" charset="0"/>
              <a:buNone/>
              <a:defRPr/>
            </a:pPr>
            <a:r>
              <a:rPr lang="es-ES" sz="2400" dirty="0" err="1" smtClean="0"/>
              <a:t>Marin</a:t>
            </a:r>
            <a:r>
              <a:rPr lang="es-ES" sz="2400" dirty="0" smtClean="0"/>
              <a:t> </a:t>
            </a:r>
            <a:r>
              <a:rPr lang="es-ES" sz="2400" dirty="0" err="1" smtClean="0"/>
              <a:t>Dacos</a:t>
            </a:r>
            <a:r>
              <a:rPr lang="es-ES" sz="2400" dirty="0" smtClean="0"/>
              <a:t>. Manifiesto por las</a:t>
            </a:r>
            <a:br>
              <a:rPr lang="es-ES" sz="2400" dirty="0" smtClean="0"/>
            </a:br>
            <a:r>
              <a:rPr lang="es-ES" sz="2400" dirty="0" smtClean="0"/>
              <a:t> Humanidades Digitales</a:t>
            </a:r>
            <a:br>
              <a:rPr lang="es-ES" sz="2400" dirty="0" smtClean="0"/>
            </a:br>
            <a:r>
              <a:rPr lang="es-ES" sz="2400" dirty="0" smtClean="0"/>
              <a:t>París, 2010, </a:t>
            </a:r>
            <a:r>
              <a:rPr lang="es-ES" sz="2400" dirty="0" err="1" smtClean="0"/>
              <a:t>ThatCamp</a:t>
            </a:r>
            <a:endParaRPr lang="es-ES" sz="2400" dirty="0"/>
          </a:p>
        </p:txBody>
      </p:sp>
      <p:sp>
        <p:nvSpPr>
          <p:cNvPr id="3" name="2 Marcador de contenido"/>
          <p:cNvSpPr>
            <a:spLocks noGrp="1"/>
          </p:cNvSpPr>
          <p:nvPr>
            <p:ph idx="1"/>
          </p:nvPr>
        </p:nvSpPr>
        <p:spPr>
          <a:xfrm>
            <a:off x="456481" y="1600008"/>
            <a:ext cx="5555520" cy="4873472"/>
          </a:xfrm>
        </p:spPr>
        <p:txBody>
          <a:bodyPr>
            <a:normAutofit fontScale="77500" lnSpcReduction="20000"/>
          </a:bodyPr>
          <a:lstStyle/>
          <a:p>
            <a:pPr>
              <a:buFont typeface="Times New Roman" pitchFamily="16" charset="0"/>
              <a:buNone/>
              <a:defRPr/>
            </a:pPr>
            <a:r>
              <a:rPr lang="es-ES" dirty="0" smtClean="0">
                <a:latin typeface="+mj-lt"/>
              </a:rPr>
              <a:t>A) lo impreso no es ya el medio exclusivo en el que el conocimiento es producido, lo impreso es absorbido en </a:t>
            </a:r>
            <a:r>
              <a:rPr lang="es-ES" b="1" dirty="0" smtClean="0">
                <a:solidFill>
                  <a:schemeClr val="accent2"/>
                </a:solidFill>
                <a:latin typeface="+mj-lt"/>
              </a:rPr>
              <a:t>nuevas configuraciones multimedia</a:t>
            </a:r>
          </a:p>
          <a:p>
            <a:pPr>
              <a:buFont typeface="Times New Roman" pitchFamily="16" charset="0"/>
              <a:buNone/>
              <a:defRPr/>
            </a:pPr>
            <a:r>
              <a:rPr lang="es-ES" dirty="0" smtClean="0">
                <a:latin typeface="+mj-lt"/>
              </a:rPr>
              <a:t>B) las </a:t>
            </a:r>
            <a:r>
              <a:rPr lang="es-ES" b="1" dirty="0" smtClean="0">
                <a:solidFill>
                  <a:srgbClr val="C0504D"/>
                </a:solidFill>
                <a:latin typeface="+mj-lt"/>
              </a:rPr>
              <a:t>herramientas</a:t>
            </a:r>
            <a:r>
              <a:rPr lang="es-ES" dirty="0" smtClean="0">
                <a:latin typeface="+mj-lt"/>
              </a:rPr>
              <a:t>, técnicas y medios </a:t>
            </a:r>
            <a:r>
              <a:rPr lang="es-ES" b="1" dirty="0" smtClean="0">
                <a:solidFill>
                  <a:srgbClr val="C0504D"/>
                </a:solidFill>
                <a:latin typeface="+mj-lt"/>
              </a:rPr>
              <a:t>digitales</a:t>
            </a:r>
            <a:r>
              <a:rPr lang="es-ES" dirty="0" smtClean="0">
                <a:solidFill>
                  <a:srgbClr val="C0504D"/>
                </a:solidFill>
                <a:latin typeface="+mj-lt"/>
              </a:rPr>
              <a:t> </a:t>
            </a:r>
            <a:r>
              <a:rPr lang="es-ES" dirty="0" smtClean="0">
                <a:latin typeface="+mj-lt"/>
              </a:rPr>
              <a:t>han alterado la producción y diseminación del conocimiento en las artes, las humanidades y las ciencias sociales.</a:t>
            </a:r>
          </a:p>
          <a:p>
            <a:pPr>
              <a:buFont typeface="Times New Roman" pitchFamily="16" charset="0"/>
              <a:buNone/>
              <a:defRPr/>
            </a:pPr>
            <a:r>
              <a:rPr lang="es-ES" dirty="0" smtClean="0">
                <a:latin typeface="+mj-lt"/>
              </a:rPr>
              <a:t>C) Lo digital es el ámbito del “</a:t>
            </a:r>
            <a:r>
              <a:rPr lang="es-ES" b="1" dirty="0" smtClean="0">
                <a:solidFill>
                  <a:srgbClr val="C0504D"/>
                </a:solidFill>
                <a:latin typeface="+mj-lt"/>
              </a:rPr>
              <a:t>open</a:t>
            </a:r>
            <a:r>
              <a:rPr lang="es-ES" dirty="0" smtClean="0">
                <a:solidFill>
                  <a:srgbClr val="C0504D"/>
                </a:solidFill>
                <a:latin typeface="+mj-lt"/>
              </a:rPr>
              <a:t> </a:t>
            </a:r>
            <a:r>
              <a:rPr lang="es-ES" dirty="0" err="1" smtClean="0">
                <a:latin typeface="+mj-lt"/>
              </a:rPr>
              <a:t>source</a:t>
            </a:r>
            <a:r>
              <a:rPr lang="es-ES" dirty="0" smtClean="0">
                <a:latin typeface="+mj-lt"/>
              </a:rPr>
              <a:t>”, de los “open </a:t>
            </a:r>
            <a:r>
              <a:rPr lang="es-ES" dirty="0" err="1" smtClean="0">
                <a:latin typeface="+mj-lt"/>
              </a:rPr>
              <a:t>resources</a:t>
            </a:r>
            <a:r>
              <a:rPr lang="es-ES" dirty="0" smtClean="0">
                <a:latin typeface="+mj-lt"/>
              </a:rPr>
              <a:t>”.</a:t>
            </a:r>
          </a:p>
          <a:p>
            <a:pPr>
              <a:buFont typeface="Times New Roman" pitchFamily="16" charset="0"/>
              <a:buNone/>
              <a:defRPr/>
            </a:pPr>
            <a:endParaRPr lang="es-ES" dirty="0" smtClean="0">
              <a:latin typeface="+mj-lt"/>
            </a:endParaRPr>
          </a:p>
          <a:p>
            <a:pPr>
              <a:buFont typeface="Times New Roman" pitchFamily="16" charset="0"/>
              <a:buNone/>
              <a:defRPr/>
            </a:pPr>
            <a:r>
              <a:rPr lang="es-ES" dirty="0" smtClean="0">
                <a:latin typeface="+mj-lt"/>
                <a:hlinkClick r:id="rId2"/>
              </a:rPr>
              <a:t>http://tcp.hypotheses.org/411</a:t>
            </a:r>
            <a:r>
              <a:rPr lang="es-ES" dirty="0" smtClean="0">
                <a:latin typeface="+mj-lt"/>
              </a:rPr>
              <a:t> </a:t>
            </a:r>
            <a:endParaRPr lang="es-ES" dirty="0">
              <a:latin typeface="+mj-lt"/>
            </a:endParaRPr>
          </a:p>
        </p:txBody>
      </p:sp>
      <p:pic>
        <p:nvPicPr>
          <p:cNvPr id="22532" name="Picture 2" descr="http://f.hypotheses.org/wp-content/blogs.dir/171/files/2010/07/Manifeste-fr-Flickr.jpg"/>
          <p:cNvPicPr>
            <a:picLocks noChangeAspect="1" noChangeArrowheads="1"/>
          </p:cNvPicPr>
          <p:nvPr/>
        </p:nvPicPr>
        <p:blipFill>
          <a:blip r:embed="rId3" cstate="print"/>
          <a:srcRect/>
          <a:stretch>
            <a:fillRect/>
          </a:stretch>
        </p:blipFill>
        <p:spPr bwMode="auto">
          <a:xfrm>
            <a:off x="6029280" y="1556792"/>
            <a:ext cx="3114720" cy="4464484"/>
          </a:xfrm>
          <a:prstGeom prst="rect">
            <a:avLst/>
          </a:prstGeom>
          <a:noFill/>
          <a:ln w="9525">
            <a:noFill/>
            <a:miter lim="800000"/>
            <a:headEnd/>
            <a:tailEnd/>
          </a:ln>
        </p:spPr>
      </p:pic>
    </p:spTree>
    <p:extLst>
      <p:ext uri="{BB962C8B-B14F-4D97-AF65-F5344CB8AC3E}">
        <p14:creationId xmlns:p14="http://schemas.microsoft.com/office/powerpoint/2010/main" val="2640740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456481" y="275070"/>
            <a:ext cx="7467840" cy="705674"/>
          </a:xfrm>
        </p:spPr>
        <p:txBody>
          <a:bodyPr/>
          <a:lstStyle/>
          <a:p>
            <a:pPr algn="l"/>
            <a:r>
              <a:rPr lang="es-ES" dirty="0" smtClean="0"/>
              <a:t>Escenario de las HD</a:t>
            </a:r>
          </a:p>
        </p:txBody>
      </p:sp>
      <p:graphicFrame>
        <p:nvGraphicFramePr>
          <p:cNvPr id="4" name="3 Marcador de contenido"/>
          <p:cNvGraphicFramePr>
            <a:graphicFrameLocks noGrp="1"/>
          </p:cNvGraphicFramePr>
          <p:nvPr>
            <p:ph idx="1"/>
          </p:nvPr>
        </p:nvGraphicFramePr>
        <p:xfrm>
          <a:off x="539552" y="1268761"/>
          <a:ext cx="843528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5747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456481" y="275070"/>
            <a:ext cx="7467840" cy="705674"/>
          </a:xfrm>
        </p:spPr>
        <p:txBody>
          <a:bodyPr/>
          <a:lstStyle/>
          <a:p>
            <a:pPr algn="l"/>
            <a:r>
              <a:rPr lang="es-ES" dirty="0" smtClean="0"/>
              <a:t>Escenario de las HD</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529680194"/>
              </p:ext>
            </p:extLst>
          </p:nvPr>
        </p:nvGraphicFramePr>
        <p:xfrm>
          <a:off x="539552" y="1268761"/>
          <a:ext cx="843528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18329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Proyectos</a:t>
            </a:r>
            <a:endParaRPr lang="es-ES" dirty="0"/>
          </a:p>
        </p:txBody>
      </p:sp>
      <p:pic>
        <p:nvPicPr>
          <p:cNvPr id="4" name="Marcador de contenido 3"/>
          <p:cNvPicPr>
            <a:picLocks noGrp="1" noChangeAspect="1"/>
          </p:cNvPicPr>
          <p:nvPr>
            <p:ph idx="1"/>
          </p:nvPr>
        </p:nvPicPr>
        <p:blipFill rotWithShape="1">
          <a:blip r:embed="rId2"/>
          <a:srcRect l="-1206" r="2116"/>
          <a:stretch/>
        </p:blipFill>
        <p:spPr>
          <a:xfrm>
            <a:off x="0" y="1774296"/>
            <a:ext cx="9936960" cy="3830016"/>
          </a:xfrm>
        </p:spPr>
      </p:pic>
      <p:sp>
        <p:nvSpPr>
          <p:cNvPr id="5" name="Rectángulo 4"/>
          <p:cNvSpPr/>
          <p:nvPr/>
        </p:nvSpPr>
        <p:spPr>
          <a:xfrm>
            <a:off x="457200" y="6305863"/>
            <a:ext cx="5051082" cy="461665"/>
          </a:xfrm>
          <a:prstGeom prst="rect">
            <a:avLst/>
          </a:prstGeom>
        </p:spPr>
        <p:txBody>
          <a:bodyPr wrap="none">
            <a:spAutoFit/>
          </a:bodyPr>
          <a:lstStyle/>
          <a:p>
            <a:r>
              <a:rPr lang="es-ES" sz="2400" dirty="0" smtClean="0">
                <a:solidFill>
                  <a:srgbClr val="FFFFFF"/>
                </a:solidFill>
                <a:latin typeface="Century Gothic"/>
                <a:cs typeface="Century Gothic"/>
              </a:rPr>
              <a:t>http://</a:t>
            </a:r>
            <a:r>
              <a:rPr lang="es-ES" sz="2400" dirty="0" err="1" smtClean="0">
                <a:solidFill>
                  <a:srgbClr val="FFFFFF"/>
                </a:solidFill>
                <a:latin typeface="Century Gothic"/>
                <a:cs typeface="Century Gothic"/>
              </a:rPr>
              <a:t>vbd.humnet.unipi.it</a:t>
            </a:r>
            <a:r>
              <a:rPr lang="es-ES" sz="2400" dirty="0" smtClean="0">
                <a:solidFill>
                  <a:srgbClr val="FFFFFF"/>
                </a:solidFill>
                <a:latin typeface="Century Gothic"/>
                <a:cs typeface="Century Gothic"/>
              </a:rPr>
              <a:t>/beta2</a:t>
            </a:r>
            <a:endParaRPr lang="es-ES" sz="2400" dirty="0">
              <a:solidFill>
                <a:srgbClr val="FFFFFF"/>
              </a:solidFill>
              <a:latin typeface="Century Gothic"/>
              <a:cs typeface="Century Gothic"/>
            </a:endParaRPr>
          </a:p>
        </p:txBody>
      </p:sp>
    </p:spTree>
    <p:extLst>
      <p:ext uri="{BB962C8B-B14F-4D97-AF65-F5344CB8AC3E}">
        <p14:creationId xmlns:p14="http://schemas.microsoft.com/office/powerpoint/2010/main" val="2423498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8273"/>
            <a:ext cx="8029575" cy="62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971600" y="-17810"/>
            <a:ext cx="7467600" cy="1143000"/>
          </a:xfrm>
        </p:spPr>
        <p:txBody>
          <a:bodyPr/>
          <a:lstStyle/>
          <a:p>
            <a:pPr algn="r"/>
            <a:r>
              <a:rPr lang="es-ES" dirty="0" smtClean="0"/>
              <a:t>Digitalización + </a:t>
            </a:r>
            <a:r>
              <a:rPr lang="es-ES" dirty="0" err="1" smtClean="0"/>
              <a:t>Linked</a:t>
            </a:r>
            <a:r>
              <a:rPr lang="es-ES" dirty="0" smtClean="0"/>
              <a:t> Data</a:t>
            </a:r>
            <a:endParaRPr lang="es-ES" dirty="0"/>
          </a:p>
        </p:txBody>
      </p:sp>
      <p:sp>
        <p:nvSpPr>
          <p:cNvPr id="4" name="AutoShape 1"/>
          <p:cNvSpPr>
            <a:spLocks/>
          </p:cNvSpPr>
          <p:nvPr/>
        </p:nvSpPr>
        <p:spPr bwMode="auto">
          <a:xfrm>
            <a:off x="697310" y="-160685"/>
            <a:ext cx="9129490" cy="68367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0" y="0"/>
                </a:lnTo>
                <a:lnTo>
                  <a:pt x="21600" y="21600"/>
                </a:lnTo>
                <a:close/>
              </a:path>
            </a:pathLst>
          </a:custGeom>
          <a:gradFill rotWithShape="0">
            <a:gsLst>
              <a:gs pos="0">
                <a:srgbClr val="FFF39D">
                  <a:alpha val="9999"/>
                </a:srgbClr>
              </a:gs>
              <a:gs pos="30000">
                <a:srgbClr val="FFF39D">
                  <a:alpha val="7299"/>
                </a:srgbClr>
              </a:gs>
              <a:gs pos="100000">
                <a:srgbClr val="FFF39D">
                  <a:alpha val="999"/>
                </a:srgbClr>
              </a:gs>
            </a:gsLst>
            <a:lin ang="18900000"/>
          </a:gradFill>
          <a:ln>
            <a:noFill/>
          </a:ln>
          <a:effectLst/>
          <a:extLst/>
        </p:spPr>
        <p:txBody>
          <a:bodyPr lIns="50798" tIns="50798" rIns="50798" bIns="50798" anchor="ctr"/>
          <a:lstStyle/>
          <a:p>
            <a:pPr fontAlgn="auto">
              <a:spcBef>
                <a:spcPts val="0"/>
              </a:spcBef>
              <a:spcAft>
                <a:spcPts val="0"/>
              </a:spcAft>
              <a:defRPr/>
            </a:pPr>
            <a:endParaRPr lang="es-ES">
              <a:latin typeface="+mn-lt"/>
              <a:cs typeface="+mn-cs"/>
            </a:endParaRPr>
          </a:p>
        </p:txBody>
      </p:sp>
    </p:spTree>
    <p:extLst>
      <p:ext uri="{BB962C8B-B14F-4D97-AF65-F5344CB8AC3E}">
        <p14:creationId xmlns:p14="http://schemas.microsoft.com/office/powerpoint/2010/main" val="3114559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819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612" b="7570"/>
          <a:stretch/>
        </p:blipFill>
        <p:spPr bwMode="auto">
          <a:xfrm>
            <a:off x="251520" y="116632"/>
            <a:ext cx="5328592" cy="2461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724128" y="1628800"/>
            <a:ext cx="3024336" cy="646331"/>
          </a:xfrm>
          <a:prstGeom prst="rect">
            <a:avLst/>
          </a:prstGeom>
          <a:noFill/>
        </p:spPr>
        <p:txBody>
          <a:bodyPr wrap="square" rtlCol="0">
            <a:spAutoFit/>
          </a:bodyPr>
          <a:lstStyle/>
          <a:p>
            <a:r>
              <a:rPr lang="es-ES" dirty="0">
                <a:hlinkClick r:id="rId3"/>
              </a:rPr>
              <a:t>http://</a:t>
            </a:r>
            <a:r>
              <a:rPr lang="es-ES" dirty="0" smtClean="0">
                <a:hlinkClick r:id="rId3"/>
              </a:rPr>
              <a:t>www.biblissima-condorcet.fr</a:t>
            </a:r>
            <a:r>
              <a:rPr lang="es-ES" dirty="0" smtClean="0"/>
              <a:t> </a:t>
            </a:r>
            <a:endParaRPr lang="es-ES" dirty="0"/>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2661890"/>
            <a:ext cx="5976664" cy="2495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07505" y="3613666"/>
            <a:ext cx="2664295" cy="369332"/>
          </a:xfrm>
          <a:prstGeom prst="rect">
            <a:avLst/>
          </a:prstGeom>
        </p:spPr>
        <p:txBody>
          <a:bodyPr wrap="square">
            <a:spAutoFit/>
          </a:bodyPr>
          <a:lstStyle/>
          <a:p>
            <a:r>
              <a:rPr lang="es-ES" dirty="0">
                <a:hlinkClick r:id="rId5"/>
              </a:rPr>
              <a:t>http://trame.fefonlus.it</a:t>
            </a:r>
            <a:r>
              <a:rPr lang="es-ES" dirty="0" smtClean="0">
                <a:hlinkClick r:id="rId5"/>
              </a:rPr>
              <a:t>/</a:t>
            </a:r>
            <a:r>
              <a:rPr lang="es-ES" dirty="0" smtClean="0"/>
              <a:t> </a:t>
            </a:r>
            <a:endParaRPr lang="es-ES" dirty="0"/>
          </a:p>
        </p:txBody>
      </p:sp>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5" y="5336604"/>
            <a:ext cx="803910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627784" y="6313988"/>
            <a:ext cx="3408305" cy="369332"/>
          </a:xfrm>
          <a:prstGeom prst="rect">
            <a:avLst/>
          </a:prstGeom>
        </p:spPr>
        <p:txBody>
          <a:bodyPr wrap="none">
            <a:spAutoFit/>
          </a:bodyPr>
          <a:lstStyle/>
          <a:p>
            <a:r>
              <a:rPr lang="es-ES" dirty="0">
                <a:hlinkClick r:id="rId7"/>
              </a:rPr>
              <a:t>http://www.e-codices.unifr.ch</a:t>
            </a:r>
            <a:r>
              <a:rPr lang="es-ES" dirty="0" smtClean="0">
                <a:hlinkClick r:id="rId7"/>
              </a:rPr>
              <a:t>/</a:t>
            </a:r>
            <a:r>
              <a:rPr lang="es-ES" dirty="0" smtClean="0"/>
              <a:t> </a:t>
            </a:r>
            <a:endParaRPr lang="es-ES" dirty="0"/>
          </a:p>
        </p:txBody>
      </p:sp>
    </p:spTree>
    <p:extLst>
      <p:ext uri="{BB962C8B-B14F-4D97-AF65-F5344CB8AC3E}">
        <p14:creationId xmlns:p14="http://schemas.microsoft.com/office/powerpoint/2010/main" val="1573524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Visualizaci</a:t>
            </a:r>
            <a:r>
              <a:rPr lang="es-ES" dirty="0" smtClean="0"/>
              <a:t>ón de datos</a:t>
            </a:r>
            <a:endParaRPr lang="es-ES" dirty="0"/>
          </a:p>
        </p:txBody>
      </p:sp>
      <p:sp>
        <p:nvSpPr>
          <p:cNvPr id="3" name="2 Marcador de contenido"/>
          <p:cNvSpPr>
            <a:spLocks noGrp="1"/>
          </p:cNvSpPr>
          <p:nvPr>
            <p:ph sz="quarter" idx="1"/>
          </p:nvPr>
        </p:nvSpPr>
        <p:spPr/>
        <p:txBody>
          <a:bodyPr/>
          <a:lstStyle/>
          <a:p>
            <a:endParaRPr lang="es-ES"/>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52" y="1689957"/>
            <a:ext cx="9073008" cy="514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5220072" y="1772816"/>
            <a:ext cx="2975495" cy="369332"/>
          </a:xfrm>
          <a:prstGeom prst="rect">
            <a:avLst/>
          </a:prstGeom>
        </p:spPr>
        <p:txBody>
          <a:bodyPr wrap="none">
            <a:spAutoFit/>
          </a:bodyPr>
          <a:lstStyle/>
          <a:p>
            <a:r>
              <a:rPr lang="es-ES" dirty="0">
                <a:hlinkClick r:id="rId3"/>
              </a:rPr>
              <a:t>http://atlas.lib.uiowa.edu</a:t>
            </a:r>
            <a:r>
              <a:rPr lang="es-ES" dirty="0" smtClean="0">
                <a:hlinkClick r:id="rId3"/>
              </a:rPr>
              <a:t>/</a:t>
            </a:r>
            <a:r>
              <a:rPr lang="es-ES" dirty="0" smtClean="0"/>
              <a:t> </a:t>
            </a:r>
            <a:endParaRPr lang="es-ES" dirty="0"/>
          </a:p>
        </p:txBody>
      </p:sp>
    </p:spTree>
    <p:extLst>
      <p:ext uri="{BB962C8B-B14F-4D97-AF65-F5344CB8AC3E}">
        <p14:creationId xmlns:p14="http://schemas.microsoft.com/office/powerpoint/2010/main" val="1282862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456481" y="275070"/>
            <a:ext cx="7467840" cy="705674"/>
          </a:xfrm>
        </p:spPr>
        <p:txBody>
          <a:bodyPr/>
          <a:lstStyle/>
          <a:p>
            <a:pPr algn="l"/>
            <a:r>
              <a:rPr lang="es-ES" dirty="0" smtClean="0"/>
              <a:t>Escenario de las HD</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61809055"/>
              </p:ext>
            </p:extLst>
          </p:nvPr>
        </p:nvGraphicFramePr>
        <p:xfrm>
          <a:off x="539552" y="1268761"/>
          <a:ext cx="843528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0544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5122" name="Picture 2" descr="https://tagsandlabelsexpert.files.wordpress.com/2011/12/free-tags-on-a-rope-vector-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00200"/>
            <a:ext cx="5542756" cy="439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723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custDataLst>
              <p:tags r:id="rId1"/>
            </p:custDataLst>
          </p:nvPr>
        </p:nvSpPr>
        <p:spPr bwMode="gray">
          <a:xfrm>
            <a:off x="0" y="980744"/>
            <a:ext cx="9144000" cy="5432250"/>
          </a:xfrm>
          <a:prstGeom prst="rect">
            <a:avLst/>
          </a:prstGeom>
          <a:solidFill>
            <a:schemeClr val="accent3">
              <a:lumMod val="40000"/>
              <a:lumOff val="60000"/>
            </a:schemeClr>
          </a:solidFill>
          <a:ln>
            <a:noFill/>
          </a:ln>
          <a:effectLst/>
        </p:spPr>
        <p:txBody>
          <a:bodyPr lIns="0" tIns="0" rIns="0" bIns="0" anchor="ctr"/>
          <a:lstStyle/>
          <a:p>
            <a:pPr>
              <a:defRPr/>
            </a:pPr>
            <a:endParaRPr lang="es-ES" dirty="0">
              <a:latin typeface="Arial" charset="0"/>
            </a:endParaRPr>
          </a:p>
        </p:txBody>
      </p:sp>
      <p:pic>
        <p:nvPicPr>
          <p:cNvPr id="40963" name="Picture 2" descr="H:\2013\LINHD\LABORATORIO\imagenes\centernet.JPG"/>
          <p:cNvPicPr>
            <a:picLocks noChangeAspect="1" noChangeArrowheads="1"/>
          </p:cNvPicPr>
          <p:nvPr/>
        </p:nvPicPr>
        <p:blipFill>
          <a:blip r:embed="rId9" cstate="print"/>
          <a:srcRect/>
          <a:stretch>
            <a:fillRect/>
          </a:stretch>
        </p:blipFill>
        <p:spPr bwMode="auto">
          <a:xfrm>
            <a:off x="-424801" y="1647533"/>
            <a:ext cx="9956161" cy="3825042"/>
          </a:xfrm>
          <a:prstGeom prst="rect">
            <a:avLst/>
          </a:prstGeom>
          <a:noFill/>
          <a:ln w="9525">
            <a:noFill/>
            <a:miter lim="800000"/>
            <a:headEnd/>
            <a:tailEnd/>
          </a:ln>
        </p:spPr>
      </p:pic>
      <p:sp>
        <p:nvSpPr>
          <p:cNvPr id="2" name="1 Título"/>
          <p:cNvSpPr>
            <a:spLocks noGrp="1"/>
          </p:cNvSpPr>
          <p:nvPr>
            <p:ph type="title"/>
          </p:nvPr>
        </p:nvSpPr>
        <p:spPr>
          <a:xfrm>
            <a:off x="4081" y="274639"/>
            <a:ext cx="9139920" cy="706090"/>
          </a:xfrm>
          <a:solidFill>
            <a:srgbClr val="144425"/>
          </a:solidFill>
          <a:scene3d>
            <a:camera prst="orthographicFront">
              <a:rot lat="0" lon="0" rev="0"/>
            </a:camera>
            <a:lightRig rig="contrasting" dir="t">
              <a:rot lat="0" lon="0" rev="7800000"/>
            </a:lightRig>
          </a:scene3d>
          <a:sp3d>
            <a:bevelT w="139700" h="139700"/>
          </a:sp3d>
        </p:spPr>
        <p:txBody>
          <a:bodyPr>
            <a:normAutofit/>
          </a:bodyPr>
          <a:lstStyle/>
          <a:p>
            <a:pPr>
              <a:buFont typeface="Times New Roman" pitchFamily="16" charset="0"/>
              <a:buNone/>
              <a:defRPr/>
            </a:pPr>
            <a:r>
              <a:rPr lang="es-ES" sz="2800" dirty="0" smtClean="0">
                <a:solidFill>
                  <a:schemeClr val="bg1"/>
                </a:solidFill>
                <a:latin typeface="Century Gothic" panose="020B0502020202020204" pitchFamily="34" charset="0"/>
              </a:rPr>
              <a:t>Los centros de Humanidades Digitales</a:t>
            </a:r>
            <a:endParaRPr lang="es-ES" sz="2800" dirty="0">
              <a:solidFill>
                <a:schemeClr val="bg1"/>
              </a:solidFill>
              <a:latin typeface="Century Gothic" panose="020B0502020202020204" pitchFamily="34" charset="0"/>
            </a:endParaRPr>
          </a:p>
        </p:txBody>
      </p:sp>
      <p:sp>
        <p:nvSpPr>
          <p:cNvPr id="40967" name="AutoShape 11" descr="data:image/jpeg;base64,/9j/4AAQSkZJRgABAQAAAQABAAD/2wCEAAkGBwgHBgkIBwgKCgkLDRYPDQwMDRsUFRAWIB0iIiAdHx8kKDQsJCYxJx8fLT0tMTU3Ojo6Iys/RD84QzQ5OjcBCgoKDQwNGg8PGjclHyU3Nzc3Nzc3Nzc3Nzc3Nzc3Nzc3Nzc3Nzc3Nzc3Nzc3Nzc3Nzc3Nzc3Nzc3Nzc3Nzc3N//AABEIAF0AewMBIgACEQEDEQH/xAAaAAEBAQEBAQEAAAAAAAAAAAAACAcGAgUD/8QAMhAAAQIBCQgBAgcAAAAAAAAAAAEDAgQGExdSU5KT0QczNkFydLHBESNRBRIUITJC8f/EABsBAQACAwEBAAAAAAAAAAAAAAACBQMEBgEH/8QAKxEAAQAGCAcBAQAAAAAAAAAAAAECAxET4QQFMWGBkaHBBhUWMjRBUxIh/9oADAMBAAIRAxEAPwDkAAap9MAAAPTW+b64fJTvMmJrfN9cPkp3mZWXs5jiK1njscTte4TTum/ZixtO17hNO6b9mLEGncb1Q+JinYAAiXIAAAAAAAAAAAAAAB6a3zfXD5Kd5kxNb5vrh8lO8zKy9nMcRWs8djidr3Cad037MWNp2vcJp3TfsxYg07jeqHxMU7AAES5AAAAAAAAAP0oH7h3AooH7h3ApTYMsK85fqJPz1kTJQP3DuBRQP3DuBSmwIV46iT89ZEzNMPUzf0Xf5w/0X7lM8x8BCSqv5K2sKwTTUqvVc5/s4ra5BFHNREghiiX9U3+0KfP3MZoH7h3ApTag8WZ/pLzNQa3TRGUP8P8A6+2RMlA/cO4FFA/cO4FKbB5CvNzqJPz1kTJQP3DuBRQP3DuBSmwIV46iT89ZEyUD9w7gUUD9w7gUpsCFeOok/PWRMlA/cO4FFA/cO4FKbAhXjqJPz1kcPWlN6xLslNRWlN6xLslNTGAQiLG/yKiX5yNnrSm9Yl2SmorSm9Yl2SmpjAERYciol+cjaIdqE34okhSCXfKr8J9FNTt0JiZ3zfXD5Kd5mRmsla0pa3oLKiJUhv8A6+3A+ZOH8ckk3/w/9bL0dVn86QfTh/Mvyv8AhzVaU3rEuyU1PW17hJO6b9mLEV10oS5Bs1XVbClMIjR73mz1pTesS7JTUVpTesS7JTUxgEYixY8iol+cjZ60pvWJdkpqK0pvWJdkpqYwBEWHIqJfnI2etKb1iXZKaitKb1iXZKamMARFhyKiX5yNnrSm9Yl2SmorSm9Yl2SmpjAERYciol+cgACJcgAAHprfN9cPkp3mTE1vm+uHyU7zMrL2cxxFazx2OJ2vcJp3TfsxY2na9wmndN+zFiDTuN6ofExTsAARLkAAAAAAAAAAAAAAA9Nb5vrh8lO8yYmt831w+SneZlZezmOIrWeOxxO17hNO6b9mLG07XuE07pv2YsQadxvVD4mKdgACJcgAAAAAAAAH/9k="/>
          <p:cNvSpPr>
            <a:spLocks noChangeAspect="1" noChangeArrowheads="1"/>
          </p:cNvSpPr>
          <p:nvPr/>
        </p:nvSpPr>
        <p:spPr bwMode="auto">
          <a:xfrm>
            <a:off x="155520" y="-419084"/>
            <a:ext cx="1172160" cy="885693"/>
          </a:xfrm>
          <a:prstGeom prst="rect">
            <a:avLst/>
          </a:prstGeom>
          <a:noFill/>
          <a:ln w="9525">
            <a:noFill/>
            <a:miter lim="800000"/>
            <a:headEnd/>
            <a:tailEnd/>
          </a:ln>
        </p:spPr>
        <p:txBody>
          <a:bodyPr lIns="91430" tIns="45715" rIns="91430" bIns="45715"/>
          <a:lstStyle/>
          <a:p>
            <a:endParaRPr lang="es-ES"/>
          </a:p>
        </p:txBody>
      </p:sp>
      <p:sp>
        <p:nvSpPr>
          <p:cNvPr id="40968" name="AutoShape 13" descr="data:image/jpeg;base64,/9j/4AAQSkZJRgABAQAAAQABAAD/2wCEAAkGBwgHBgkIBwgKCgkLDRYPDQwMDRsUFRAWIB0iIiAdHx8kKDQsJCYxJx8fLT0tMTU3Ojo6Iys/RD84QzQ5OjcBCgoKDQwNGg8PGjclHyU3Nzc3Nzc3Nzc3Nzc3Nzc3Nzc3Nzc3Nzc3Nzc3Nzc3Nzc3Nzc3Nzc3Nzc3Nzc3Nzc3N//AABEIAF0AewMBIgACEQEDEQH/xAAaAAEBAQEBAQEAAAAAAAAAAAAACAcGAgUD/8QAMhAAAQIBCQgBAgcAAAAAAAAAAAEDAgQGExdSU5KT0QczNkFydLHBESNRBRIUITJC8f/EABsBAQACAwEBAAAAAAAAAAAAAAACBQMEBgEH/8QAKxEAAQAGCAcBAQAAAAAAAAAAAAECAxET4QQFMWGBkaHBBhUWMjRBUxIh/9oADAMBAAIRAxEAPwDkAAap9MAAAPTW+b64fJTvMmJrfN9cPkp3mZWXs5jiK1njscTte4TTum/ZixtO17hNO6b9mLEGncb1Q+JinYAAiXIAAAAAAAAAAAAAAB6a3zfXD5Kd5kxNb5vrh8lO8zKy9nMcRWs8djidr3Cad037MWNp2vcJp3TfsxYg07jeqHxMU7AAES5AAAAAAAAAP0oH7h3AooH7h3ApTYMsK85fqJPz1kTJQP3DuBRQP3DuBSmwIV46iT89ZEzNMPUzf0Xf5w/0X7lM8x8BCSqv5K2sKwTTUqvVc5/s4ra5BFHNREghiiX9U3+0KfP3MZoH7h3ApTag8WZ/pLzNQa3TRGUP8P8A6+2RMlA/cO4FFA/cO4FKbB5CvNzqJPz1kTJQP3DuBRQP3DuBSmwIV46iT89ZEyUD9w7gUUD9w7gUpsCFeOok/PWRMlA/cO4FFA/cO4FKbAhXjqJPz1kcPWlN6xLslNRWlN6xLslNTGAQiLG/yKiX5yNnrSm9Yl2SmorSm9Yl2SmpjAERYciol+cjaIdqE34okhSCXfKr8J9FNTt0JiZ3zfXD5Kd5mRmsla0pa3oLKiJUhv8A6+3A+ZOH8ckk3/w/9bL0dVn86QfTh/Mvyv8AhzVaU3rEuyU1PW17hJO6b9mLEV10oS5Bs1XVbClMIjR73mz1pTesS7JTUVpTesS7JTUxgEYixY8iol+cjZ60pvWJdkpqK0pvWJdkpqYwBEWHIqJfnI2etKb1iXZKaitKb1iXZKamMARFhyKiX5yNnrSm9Yl2SmorSm9Yl2SmpjAERYciol+cgACJcgAAHprfN9cPkp3mTE1vm+uHyU7zMrL2cxxFazx2OJ2vcJp3TfsxY2na9wmndN+zFiDTuN6ofExTsAARLkAAAAAAAAAAAAAAA9Nb5vrh8lO8yYmt831w+SneZlZezmOIrWeOxxO17hNO6b9mLG07XuE07pv2YsQadxvVD4mKdgACJcgAAAAAAAAH/9k="/>
          <p:cNvSpPr>
            <a:spLocks noChangeAspect="1" noChangeArrowheads="1"/>
          </p:cNvSpPr>
          <p:nvPr/>
        </p:nvSpPr>
        <p:spPr bwMode="auto">
          <a:xfrm>
            <a:off x="308160" y="-266428"/>
            <a:ext cx="1170720" cy="885693"/>
          </a:xfrm>
          <a:prstGeom prst="rect">
            <a:avLst/>
          </a:prstGeom>
          <a:noFill/>
          <a:ln w="9525">
            <a:noFill/>
            <a:miter lim="800000"/>
            <a:headEnd/>
            <a:tailEnd/>
          </a:ln>
        </p:spPr>
        <p:txBody>
          <a:bodyPr lIns="91430" tIns="45715" rIns="91430" bIns="45715"/>
          <a:lstStyle/>
          <a:p>
            <a:endParaRPr lang="es-ES"/>
          </a:p>
        </p:txBody>
      </p:sp>
      <p:sp>
        <p:nvSpPr>
          <p:cNvPr id="40969" name="AutoShape 15" descr="data:image/jpeg;base64,/9j/4AAQSkZJRgABAQAAAQABAAD/2wCEAAkGBwgHBgkIBwgKCgkLDRYPDQwMDRsUFRAWIB0iIiAdHx8kKDQsJCYxJx8fLT0tMTU3Ojo6Iys/RD84QzQ5OjcBCgoKDQwNGg8PGjclHyU3Nzc3Nzc3Nzc3Nzc3Nzc3Nzc3Nzc3Nzc3Nzc3Nzc3Nzc3Nzc3Nzc3Nzc3Nzc3Nzc3N//AABEIAF0AewMBIgACEQEDEQH/xAAaAAEBAQEBAQEAAAAAAAAAAAAACAcGAgUD/8QAMhAAAQIBCQgBAgcAAAAAAAAAAAEDAgQGExdSU5KT0QczNkFydLHBESNRBRIUITJC8f/EABsBAQACAwEBAAAAAAAAAAAAAAACBQMEBgEH/8QAKxEAAQAGCAcBAQAAAAAAAAAAAAECAxET4QQFMWGBkaHBBhUWMjRBUxIh/9oADAMBAAIRAxEAPwDkAAap9MAAAPTW+b64fJTvMmJrfN9cPkp3mZWXs5jiK1njscTte4TTum/ZixtO17hNO6b9mLEGncb1Q+JinYAAiXIAAAAAAAAAAAAAAB6a3zfXD5Kd5kxNb5vrh8lO8zKy9nMcRWs8djidr3Cad037MWNp2vcJp3TfsxYg07jeqHxMU7AAES5AAAAAAAAAP0oH7h3AooH7h3ApTYMsK85fqJPz1kTJQP3DuBRQP3DuBSmwIV46iT89ZEzNMPUzf0Xf5w/0X7lM8x8BCSqv5K2sKwTTUqvVc5/s4ra5BFHNREghiiX9U3+0KfP3MZoH7h3ApTag8WZ/pLzNQa3TRGUP8P8A6+2RMlA/cO4FFA/cO4FKbB5CvNzqJPz1kTJQP3DuBRQP3DuBSmwIV46iT89ZEyUD9w7gUUD9w7gUpsCFeOok/PWRMlA/cO4FFA/cO4FKbAhXjqJPz1kcPWlN6xLslNRWlN6xLslNTGAQiLG/yKiX5yNnrSm9Yl2SmorSm9Yl2SmpjAERYciol+cjaIdqE34okhSCXfKr8J9FNTt0JiZ3zfXD5Kd5mRmsla0pa3oLKiJUhv8A6+3A+ZOH8ckk3/w/9bL0dVn86QfTh/Mvyv8AhzVaU3rEuyU1PW17hJO6b9mLEV10oS5Bs1XVbClMIjR73mz1pTesS7JTUVpTesS7JTUxgEYixY8iol+cjZ60pvWJdkpqK0pvWJdkpqYwBEWHIqJfnI2etKb1iXZKaitKb1iXZKamMARFhyKiX5yNnrSm9Yl2SmorSm9Yl2SmpjAERYciol+cgACJcgAAHprfN9cPkp3mTE1vm+uHyU7zMrL2cxxFazx2OJ2vcJp3TfsxY2na9wmndN+zFiDTuN6ofExTsAARLkAAAAAAAAAAAAAAA9Nb5vrh8lO8yYmt831w+SneZlZezmOIrWeOxxO17hNO6b9mLG07XuE07pv2YsQadxvVD4mKdgACJcgAAAAAAAAH/9k="/>
          <p:cNvSpPr>
            <a:spLocks noChangeAspect="1" noChangeArrowheads="1"/>
          </p:cNvSpPr>
          <p:nvPr/>
        </p:nvSpPr>
        <p:spPr bwMode="auto">
          <a:xfrm>
            <a:off x="460800" y="-113772"/>
            <a:ext cx="1170720" cy="885693"/>
          </a:xfrm>
          <a:prstGeom prst="rect">
            <a:avLst/>
          </a:prstGeom>
          <a:noFill/>
          <a:ln w="9525">
            <a:noFill/>
            <a:miter lim="800000"/>
            <a:headEnd/>
            <a:tailEnd/>
          </a:ln>
        </p:spPr>
        <p:txBody>
          <a:bodyPr lIns="91430" tIns="45715" rIns="91430" bIns="45715"/>
          <a:lstStyle/>
          <a:p>
            <a:endParaRPr lang="es-ES"/>
          </a:p>
        </p:txBody>
      </p:sp>
      <p:pic>
        <p:nvPicPr>
          <p:cNvPr id="4116" name="Picture 20"/>
          <p:cNvPicPr>
            <a:picLocks noChangeAspect="1" noChangeArrowheads="1"/>
          </p:cNvPicPr>
          <p:nvPr/>
        </p:nvPicPr>
        <p:blipFill>
          <a:blip r:embed="rId10" cstate="print"/>
          <a:srcRect/>
          <a:stretch>
            <a:fillRect/>
          </a:stretch>
        </p:blipFill>
        <p:spPr bwMode="auto">
          <a:xfrm>
            <a:off x="2197440" y="1549603"/>
            <a:ext cx="681120" cy="625026"/>
          </a:xfrm>
          <a:prstGeom prst="rect">
            <a:avLst/>
          </a:prstGeom>
          <a:ln>
            <a:noFill/>
          </a:ln>
          <a:effectLst>
            <a:outerShdw blurRad="292100" dist="139700" dir="2700000" algn="tl" rotWithShape="0">
              <a:srgbClr val="333333">
                <a:alpha val="65000"/>
              </a:srgbClr>
            </a:outerShdw>
          </a:effectLst>
          <a:extLst/>
        </p:spPr>
      </p:pic>
      <p:pic>
        <p:nvPicPr>
          <p:cNvPr id="4117" name="Picture 21"/>
          <p:cNvPicPr>
            <a:picLocks noChangeAspect="1" noChangeArrowheads="1"/>
          </p:cNvPicPr>
          <p:nvPr/>
        </p:nvPicPr>
        <p:blipFill>
          <a:blip r:embed="rId11" cstate="print"/>
          <a:srcRect/>
          <a:stretch>
            <a:fillRect/>
          </a:stretch>
        </p:blipFill>
        <p:spPr bwMode="auto">
          <a:xfrm>
            <a:off x="2937601" y="1578406"/>
            <a:ext cx="1242720" cy="649509"/>
          </a:xfrm>
          <a:prstGeom prst="rect">
            <a:avLst/>
          </a:prstGeom>
          <a:ln>
            <a:noFill/>
          </a:ln>
          <a:effectLst>
            <a:outerShdw blurRad="292100" dist="139700" dir="2700000" algn="tl" rotWithShape="0">
              <a:srgbClr val="333333">
                <a:alpha val="65000"/>
              </a:srgbClr>
            </a:outerShdw>
          </a:effectLst>
          <a:extLst/>
        </p:spPr>
      </p:pic>
      <p:pic>
        <p:nvPicPr>
          <p:cNvPr id="4118" name="Picture 22"/>
          <p:cNvPicPr>
            <a:picLocks noChangeAspect="1" noChangeArrowheads="1"/>
          </p:cNvPicPr>
          <p:nvPr/>
        </p:nvPicPr>
        <p:blipFill>
          <a:blip r:embed="rId12" cstate="print"/>
          <a:srcRect/>
          <a:stretch>
            <a:fillRect/>
          </a:stretch>
        </p:blipFill>
        <p:spPr bwMode="auto">
          <a:xfrm>
            <a:off x="722880" y="2935028"/>
            <a:ext cx="1391040" cy="782003"/>
          </a:xfrm>
          <a:prstGeom prst="rect">
            <a:avLst/>
          </a:prstGeom>
          <a:ln>
            <a:noFill/>
          </a:ln>
          <a:effectLst>
            <a:outerShdw blurRad="292100" dist="139700" dir="2700000" algn="tl" rotWithShape="0">
              <a:srgbClr val="333333">
                <a:alpha val="65000"/>
              </a:srgbClr>
            </a:outerShdw>
          </a:effectLst>
          <a:extLst/>
        </p:spPr>
      </p:pic>
      <p:pic>
        <p:nvPicPr>
          <p:cNvPr id="4119" name="Picture 23"/>
          <p:cNvPicPr>
            <a:picLocks noChangeAspect="1" noChangeArrowheads="1"/>
          </p:cNvPicPr>
          <p:nvPr/>
        </p:nvPicPr>
        <p:blipFill>
          <a:blip r:embed="rId13" cstate="print"/>
          <a:srcRect/>
          <a:stretch>
            <a:fillRect/>
          </a:stretch>
        </p:blipFill>
        <p:spPr bwMode="auto">
          <a:xfrm>
            <a:off x="110881" y="3781837"/>
            <a:ext cx="2086560" cy="508374"/>
          </a:xfrm>
          <a:prstGeom prst="rect">
            <a:avLst/>
          </a:prstGeom>
          <a:ln>
            <a:noFill/>
          </a:ln>
          <a:effectLst>
            <a:outerShdw blurRad="292100" dist="139700" dir="2700000" algn="tl" rotWithShape="0">
              <a:srgbClr val="333333">
                <a:alpha val="65000"/>
              </a:srgbClr>
            </a:outerShdw>
          </a:effectLst>
          <a:extLst/>
        </p:spPr>
      </p:pic>
      <p:pic>
        <p:nvPicPr>
          <p:cNvPr id="4120" name="Picture 24"/>
          <p:cNvPicPr>
            <a:picLocks noChangeAspect="1" noChangeArrowheads="1"/>
          </p:cNvPicPr>
          <p:nvPr/>
        </p:nvPicPr>
        <p:blipFill>
          <a:blip r:embed="rId14" cstate="print"/>
          <a:srcRect/>
          <a:stretch>
            <a:fillRect/>
          </a:stretch>
        </p:blipFill>
        <p:spPr bwMode="auto">
          <a:xfrm>
            <a:off x="3054241" y="2373369"/>
            <a:ext cx="1460160" cy="409003"/>
          </a:xfrm>
          <a:prstGeom prst="rect">
            <a:avLst/>
          </a:prstGeom>
          <a:ln>
            <a:noFill/>
          </a:ln>
          <a:effectLst>
            <a:outerShdw blurRad="292100" dist="139700" dir="2700000" algn="tl" rotWithShape="0">
              <a:srgbClr val="333333">
                <a:alpha val="65000"/>
              </a:srgbClr>
            </a:outerShdw>
          </a:effectLst>
          <a:extLst/>
        </p:spPr>
      </p:pic>
      <p:pic>
        <p:nvPicPr>
          <p:cNvPr id="4121" name="Picture 25"/>
          <p:cNvPicPr>
            <a:picLocks noChangeAspect="1" noChangeArrowheads="1"/>
          </p:cNvPicPr>
          <p:nvPr/>
        </p:nvPicPr>
        <p:blipFill>
          <a:blip r:embed="rId15" cstate="print"/>
          <a:srcRect/>
          <a:stretch>
            <a:fillRect/>
          </a:stretch>
        </p:blipFill>
        <p:spPr bwMode="auto">
          <a:xfrm>
            <a:off x="2517120" y="3907131"/>
            <a:ext cx="2034720" cy="515574"/>
          </a:xfrm>
          <a:prstGeom prst="rect">
            <a:avLst/>
          </a:prstGeom>
          <a:ln>
            <a:noFill/>
          </a:ln>
          <a:effectLst>
            <a:outerShdw blurRad="292100" dist="139700" dir="2700000" algn="tl" rotWithShape="0">
              <a:srgbClr val="333333">
                <a:alpha val="65000"/>
              </a:srgbClr>
            </a:outerShdw>
          </a:effectLst>
          <a:extLst/>
        </p:spPr>
      </p:pic>
      <p:pic>
        <p:nvPicPr>
          <p:cNvPr id="4122" name="Picture 26"/>
          <p:cNvPicPr>
            <a:picLocks noChangeAspect="1" noChangeArrowheads="1"/>
          </p:cNvPicPr>
          <p:nvPr/>
        </p:nvPicPr>
        <p:blipFill>
          <a:blip r:embed="rId16" cstate="print"/>
          <a:srcRect/>
          <a:stretch>
            <a:fillRect/>
          </a:stretch>
        </p:blipFill>
        <p:spPr bwMode="auto">
          <a:xfrm>
            <a:off x="2253600" y="2890384"/>
            <a:ext cx="1715040" cy="371559"/>
          </a:xfrm>
          <a:prstGeom prst="rect">
            <a:avLst/>
          </a:prstGeom>
          <a:ln>
            <a:noFill/>
          </a:ln>
          <a:effectLst>
            <a:outerShdw blurRad="292100" dist="139700" dir="2700000" algn="tl" rotWithShape="0">
              <a:srgbClr val="333333">
                <a:alpha val="65000"/>
              </a:srgbClr>
            </a:outerShdw>
          </a:effectLst>
          <a:extLst/>
        </p:spPr>
      </p:pic>
      <p:pic>
        <p:nvPicPr>
          <p:cNvPr id="4123" name="Picture 27"/>
          <p:cNvPicPr>
            <a:picLocks noChangeAspect="1" noChangeArrowheads="1"/>
          </p:cNvPicPr>
          <p:nvPr/>
        </p:nvPicPr>
        <p:blipFill>
          <a:blip r:embed="rId17" cstate="print"/>
          <a:srcRect/>
          <a:stretch>
            <a:fillRect/>
          </a:stretch>
        </p:blipFill>
        <p:spPr bwMode="auto">
          <a:xfrm>
            <a:off x="2197440" y="3325310"/>
            <a:ext cx="2232000" cy="439246"/>
          </a:xfrm>
          <a:prstGeom prst="rect">
            <a:avLst/>
          </a:prstGeom>
          <a:ln>
            <a:noFill/>
          </a:ln>
          <a:effectLst>
            <a:outerShdw blurRad="292100" dist="139700" dir="2700000" algn="tl" rotWithShape="0">
              <a:srgbClr val="333333">
                <a:alpha val="65000"/>
              </a:srgbClr>
            </a:outerShdw>
          </a:effectLst>
          <a:extLst/>
        </p:spPr>
      </p:pic>
      <p:pic>
        <p:nvPicPr>
          <p:cNvPr id="4124" name="Picture 28"/>
          <p:cNvPicPr>
            <a:picLocks noChangeAspect="1" noChangeArrowheads="1"/>
          </p:cNvPicPr>
          <p:nvPr/>
        </p:nvPicPr>
        <p:blipFill>
          <a:blip r:embed="rId18" cstate="print"/>
          <a:srcRect/>
          <a:stretch>
            <a:fillRect/>
          </a:stretch>
        </p:blipFill>
        <p:spPr bwMode="auto">
          <a:xfrm>
            <a:off x="192960" y="2508743"/>
            <a:ext cx="2053440" cy="226104"/>
          </a:xfrm>
          <a:prstGeom prst="rect">
            <a:avLst/>
          </a:prstGeom>
          <a:ln>
            <a:noFill/>
          </a:ln>
          <a:effectLst>
            <a:outerShdw blurRad="292100" dist="139700" dir="2700000" algn="tl" rotWithShape="0">
              <a:srgbClr val="333333">
                <a:alpha val="65000"/>
              </a:srgbClr>
            </a:outerShdw>
          </a:effectLst>
          <a:extLst/>
        </p:spPr>
      </p:pic>
      <p:pic>
        <p:nvPicPr>
          <p:cNvPr id="40979" name="Picture 29"/>
          <p:cNvPicPr>
            <a:picLocks noChangeAspect="1" noChangeArrowheads="1"/>
          </p:cNvPicPr>
          <p:nvPr/>
        </p:nvPicPr>
        <p:blipFill>
          <a:blip r:embed="rId19" cstate="print"/>
          <a:srcRect/>
          <a:stretch>
            <a:fillRect/>
          </a:stretch>
        </p:blipFill>
        <p:spPr bwMode="auto">
          <a:xfrm>
            <a:off x="192960" y="2070938"/>
            <a:ext cx="2053440" cy="470930"/>
          </a:xfrm>
          <a:prstGeom prst="rect">
            <a:avLst/>
          </a:prstGeom>
          <a:noFill/>
          <a:ln w="9525">
            <a:noFill/>
            <a:miter lim="800000"/>
            <a:headEnd/>
            <a:tailEnd/>
          </a:ln>
        </p:spPr>
      </p:pic>
      <p:pic>
        <p:nvPicPr>
          <p:cNvPr id="4126" name="Picture 30"/>
          <p:cNvPicPr>
            <a:picLocks noChangeAspect="1" noChangeArrowheads="1"/>
          </p:cNvPicPr>
          <p:nvPr/>
        </p:nvPicPr>
        <p:blipFill>
          <a:blip r:embed="rId20" cstate="print"/>
          <a:srcRect/>
          <a:stretch>
            <a:fillRect/>
          </a:stretch>
        </p:blipFill>
        <p:spPr bwMode="auto">
          <a:xfrm>
            <a:off x="370080" y="1355183"/>
            <a:ext cx="1699200" cy="669670"/>
          </a:xfrm>
          <a:prstGeom prst="rect">
            <a:avLst/>
          </a:prstGeom>
          <a:ln>
            <a:noFill/>
          </a:ln>
          <a:effectLst>
            <a:outerShdw blurRad="292100" dist="139700" dir="2700000" algn="tl" rotWithShape="0">
              <a:srgbClr val="333333">
                <a:alpha val="65000"/>
              </a:srgbClr>
            </a:outerShdw>
          </a:effectLst>
          <a:extLst/>
        </p:spPr>
      </p:pic>
      <p:pic>
        <p:nvPicPr>
          <p:cNvPr id="15362" name="Picture 2" descr="H:\2013\LINHD\LABORATORIO\imagenes\huni australia.JPG"/>
          <p:cNvPicPr>
            <a:picLocks noChangeAspect="1" noChangeArrowheads="1"/>
          </p:cNvPicPr>
          <p:nvPr/>
        </p:nvPicPr>
        <p:blipFill>
          <a:blip r:embed="rId21" cstate="print"/>
          <a:srcRect/>
          <a:stretch>
            <a:fillRect/>
          </a:stretch>
        </p:blipFill>
        <p:spPr bwMode="auto">
          <a:xfrm>
            <a:off x="7935840" y="4797144"/>
            <a:ext cx="1208160" cy="541497"/>
          </a:xfrm>
          <a:prstGeom prst="rect">
            <a:avLst/>
          </a:prstGeom>
          <a:ln>
            <a:noFill/>
          </a:ln>
          <a:effectLst>
            <a:outerShdw blurRad="292100" dist="139700" dir="2700000" algn="tl" rotWithShape="0">
              <a:srgbClr val="333333">
                <a:alpha val="65000"/>
              </a:srgbClr>
            </a:outerShdw>
          </a:effectLst>
          <a:extLst/>
        </p:spPr>
      </p:pic>
      <p:pic>
        <p:nvPicPr>
          <p:cNvPr id="15363" name="Picture 3" descr="H:\2013\LINHD\LABORATORIO\imagenes\japon research denter for dh.JPG"/>
          <p:cNvPicPr>
            <a:picLocks noChangeAspect="1" noChangeArrowheads="1"/>
          </p:cNvPicPr>
          <p:nvPr/>
        </p:nvPicPr>
        <p:blipFill>
          <a:blip r:embed="rId22" cstate="print"/>
          <a:srcRect/>
          <a:stretch>
            <a:fillRect/>
          </a:stretch>
        </p:blipFill>
        <p:spPr bwMode="auto">
          <a:xfrm>
            <a:off x="6081120" y="3325310"/>
            <a:ext cx="3110400" cy="540056"/>
          </a:xfrm>
          <a:prstGeom prst="rect">
            <a:avLst/>
          </a:prstGeom>
          <a:ln>
            <a:noFill/>
          </a:ln>
          <a:effectLst>
            <a:outerShdw blurRad="292100" dist="139700" dir="2700000" algn="tl" rotWithShape="0">
              <a:srgbClr val="333333">
                <a:alpha val="65000"/>
              </a:srgbClr>
            </a:outerShdw>
          </a:effectLst>
          <a:extLst/>
        </p:spPr>
      </p:pic>
      <p:pic>
        <p:nvPicPr>
          <p:cNvPr id="15364" name="Picture 4"/>
          <p:cNvPicPr>
            <a:picLocks noChangeAspect="1" noChangeArrowheads="1"/>
          </p:cNvPicPr>
          <p:nvPr/>
        </p:nvPicPr>
        <p:blipFill>
          <a:blip r:embed="rId23" cstate="print"/>
          <a:srcRect/>
          <a:stretch>
            <a:fillRect/>
          </a:stretch>
        </p:blipFill>
        <p:spPr bwMode="auto">
          <a:xfrm>
            <a:off x="6596641" y="2406494"/>
            <a:ext cx="2547360" cy="375879"/>
          </a:xfrm>
          <a:prstGeom prst="rect">
            <a:avLst/>
          </a:prstGeom>
          <a:ln>
            <a:noFill/>
          </a:ln>
          <a:effectLst>
            <a:outerShdw blurRad="292100" dist="139700" dir="2700000" algn="tl" rotWithShape="0">
              <a:srgbClr val="333333">
                <a:alpha val="65000"/>
              </a:srgbClr>
            </a:outerShdw>
          </a:effectLst>
          <a:extLst/>
        </p:spPr>
      </p:pic>
      <p:pic>
        <p:nvPicPr>
          <p:cNvPr id="15365" name="Picture 5" descr="H:\2013\LINHD\LABORATORIO\imagenes\serbia center dh.JPG"/>
          <p:cNvPicPr>
            <a:picLocks noChangeAspect="1" noChangeArrowheads="1"/>
          </p:cNvPicPr>
          <p:nvPr/>
        </p:nvPicPr>
        <p:blipFill>
          <a:blip r:embed="rId24" cstate="print"/>
          <a:srcRect/>
          <a:stretch>
            <a:fillRect/>
          </a:stretch>
        </p:blipFill>
        <p:spPr bwMode="auto">
          <a:xfrm>
            <a:off x="7747200" y="1497757"/>
            <a:ext cx="1664640" cy="257788"/>
          </a:xfrm>
          <a:prstGeom prst="rect">
            <a:avLst/>
          </a:prstGeom>
          <a:ln>
            <a:noFill/>
          </a:ln>
          <a:effectLst>
            <a:outerShdw blurRad="292100" dist="139700" dir="2700000" algn="tl" rotWithShape="0">
              <a:srgbClr val="333333">
                <a:alpha val="65000"/>
              </a:srgbClr>
            </a:outerShdw>
          </a:effectLst>
          <a:extLst/>
        </p:spPr>
      </p:pic>
      <p:pic>
        <p:nvPicPr>
          <p:cNvPr id="15366" name="Picture 6"/>
          <p:cNvPicPr>
            <a:picLocks noChangeAspect="1" noChangeArrowheads="1"/>
          </p:cNvPicPr>
          <p:nvPr/>
        </p:nvPicPr>
        <p:blipFill>
          <a:blip r:embed="rId25" cstate="print"/>
          <a:srcRect/>
          <a:stretch>
            <a:fillRect/>
          </a:stretch>
        </p:blipFill>
        <p:spPr bwMode="auto">
          <a:xfrm>
            <a:off x="3559680" y="4671850"/>
            <a:ext cx="704160" cy="685512"/>
          </a:xfrm>
          <a:prstGeom prst="rect">
            <a:avLst/>
          </a:prstGeom>
          <a:ln>
            <a:noFill/>
          </a:ln>
          <a:effectLst>
            <a:outerShdw blurRad="292100" dist="139700" dir="2700000" algn="tl" rotWithShape="0">
              <a:srgbClr val="333333">
                <a:alpha val="65000"/>
              </a:srgbClr>
            </a:outerShdw>
          </a:effectLst>
          <a:extLst/>
        </p:spPr>
      </p:pic>
      <p:pic>
        <p:nvPicPr>
          <p:cNvPr id="46" name="Picture 3" descr="H:\2013\LINHD\LABORATORIO\imagenes\cidles media lab portugal2.jpg"/>
          <p:cNvPicPr>
            <a:picLocks noChangeAspect="1" noChangeArrowheads="1"/>
          </p:cNvPicPr>
          <p:nvPr/>
        </p:nvPicPr>
        <p:blipFill>
          <a:blip r:embed="rId26" cstate="print"/>
          <a:srcRect/>
          <a:stretch>
            <a:fillRect/>
          </a:stretch>
        </p:blipFill>
        <p:spPr bwMode="auto">
          <a:xfrm>
            <a:off x="4739041" y="2490022"/>
            <a:ext cx="596160" cy="594782"/>
          </a:xfrm>
          <a:prstGeom prst="rect">
            <a:avLst/>
          </a:prstGeom>
          <a:ln>
            <a:noFill/>
          </a:ln>
          <a:effectLst>
            <a:outerShdw blurRad="292100" dist="139700" dir="2700000" algn="tl" rotWithShape="0">
              <a:srgbClr val="333333">
                <a:alpha val="65000"/>
              </a:srgbClr>
            </a:outerShdw>
          </a:effectLst>
          <a:extLst/>
        </p:spPr>
      </p:pic>
      <p:pic>
        <p:nvPicPr>
          <p:cNvPr id="47" name="Picture 4" descr="H:\2013\LINHD\LABORATORIO\imagenes\clarin.jpg"/>
          <p:cNvPicPr>
            <a:picLocks noChangeAspect="1" noChangeArrowheads="1"/>
          </p:cNvPicPr>
          <p:nvPr/>
        </p:nvPicPr>
        <p:blipFill>
          <a:blip r:embed="rId27" cstate="print"/>
          <a:srcRect/>
          <a:stretch>
            <a:fillRect/>
          </a:stretch>
        </p:blipFill>
        <p:spPr bwMode="auto">
          <a:xfrm>
            <a:off x="6444001" y="4138994"/>
            <a:ext cx="901440" cy="565980"/>
          </a:xfrm>
          <a:prstGeom prst="rect">
            <a:avLst/>
          </a:prstGeom>
          <a:ln>
            <a:noFill/>
          </a:ln>
          <a:effectLst>
            <a:outerShdw blurRad="292100" dist="139700" dir="2700000" algn="tl" rotWithShape="0">
              <a:srgbClr val="333333">
                <a:alpha val="65000"/>
              </a:srgbClr>
            </a:outerShdw>
          </a:effectLst>
          <a:extLst/>
        </p:spPr>
      </p:pic>
      <p:pic>
        <p:nvPicPr>
          <p:cNvPr id="40988" name="Picture 5" descr="H:\2013\LINHD\LABORATORIO\imagenes\kcl e-research centre.JPG"/>
          <p:cNvPicPr>
            <a:picLocks noChangeAspect="1" noChangeArrowheads="1"/>
          </p:cNvPicPr>
          <p:nvPr/>
        </p:nvPicPr>
        <p:blipFill>
          <a:blip r:embed="rId28" cstate="print"/>
          <a:srcRect/>
          <a:stretch>
            <a:fillRect/>
          </a:stretch>
        </p:blipFill>
        <p:spPr bwMode="auto">
          <a:xfrm>
            <a:off x="5466240" y="2475620"/>
            <a:ext cx="1065600" cy="645188"/>
          </a:xfrm>
          <a:prstGeom prst="rect">
            <a:avLst/>
          </a:prstGeom>
          <a:noFill/>
          <a:ln w="9525">
            <a:noFill/>
            <a:miter lim="800000"/>
            <a:headEnd/>
            <a:tailEnd/>
          </a:ln>
        </p:spPr>
      </p:pic>
      <p:pic>
        <p:nvPicPr>
          <p:cNvPr id="49" name="Picture 6" descr="H:\2013\LINHD\LABORATORIO\imagenes\kcl dh.jpg"/>
          <p:cNvPicPr>
            <a:picLocks noChangeAspect="1" noChangeArrowheads="1"/>
          </p:cNvPicPr>
          <p:nvPr/>
        </p:nvPicPr>
        <p:blipFill>
          <a:blip r:embed="rId29" cstate="print"/>
          <a:srcRect/>
          <a:stretch>
            <a:fillRect/>
          </a:stretch>
        </p:blipFill>
        <p:spPr bwMode="auto">
          <a:xfrm>
            <a:off x="6655680" y="1286056"/>
            <a:ext cx="600480" cy="576060"/>
          </a:xfrm>
          <a:prstGeom prst="rect">
            <a:avLst/>
          </a:prstGeom>
          <a:ln>
            <a:noFill/>
          </a:ln>
          <a:effectLst>
            <a:outerShdw blurRad="292100" dist="139700" dir="2700000" algn="tl" rotWithShape="0">
              <a:srgbClr val="333333">
                <a:alpha val="65000"/>
              </a:srgbClr>
            </a:outerShdw>
          </a:effectLst>
          <a:extLst/>
        </p:spPr>
      </p:pic>
      <p:pic>
        <p:nvPicPr>
          <p:cNvPr id="50" name="Picture 7"/>
          <p:cNvPicPr>
            <a:picLocks noChangeAspect="1" noChangeArrowheads="1"/>
          </p:cNvPicPr>
          <p:nvPr/>
        </p:nvPicPr>
        <p:blipFill>
          <a:blip r:embed="rId30" cstate="print"/>
          <a:srcRect/>
          <a:stretch>
            <a:fillRect/>
          </a:stretch>
        </p:blipFill>
        <p:spPr bwMode="auto">
          <a:xfrm>
            <a:off x="5444640" y="1895239"/>
            <a:ext cx="1478880" cy="453648"/>
          </a:xfrm>
          <a:prstGeom prst="rect">
            <a:avLst/>
          </a:prstGeom>
          <a:ln>
            <a:noFill/>
          </a:ln>
          <a:effectLst>
            <a:outerShdw blurRad="292100" dist="139700" dir="2700000" algn="tl" rotWithShape="0">
              <a:srgbClr val="333333">
                <a:alpha val="65000"/>
              </a:srgbClr>
            </a:outerShdw>
          </a:effectLst>
          <a:extLst/>
        </p:spPr>
      </p:pic>
      <p:pic>
        <p:nvPicPr>
          <p:cNvPr id="51" name="Picture 2" descr="H:\2013\LINHD\LABORATORIO\imagenes\dariah2.JPG"/>
          <p:cNvPicPr>
            <a:picLocks noChangeAspect="1" noChangeArrowheads="1"/>
          </p:cNvPicPr>
          <p:nvPr/>
        </p:nvPicPr>
        <p:blipFill>
          <a:blip r:embed="rId31" cstate="print"/>
          <a:srcRect/>
          <a:stretch>
            <a:fillRect/>
          </a:stretch>
        </p:blipFill>
        <p:spPr bwMode="auto">
          <a:xfrm>
            <a:off x="4826880" y="4147635"/>
            <a:ext cx="1506240" cy="587582"/>
          </a:xfrm>
          <a:prstGeom prst="rect">
            <a:avLst/>
          </a:prstGeom>
          <a:ln>
            <a:noFill/>
          </a:ln>
          <a:effectLst>
            <a:outerShdw blurRad="292100" dist="139700" dir="2700000" algn="tl" rotWithShape="0">
              <a:srgbClr val="333333">
                <a:alpha val="65000"/>
              </a:srgbClr>
            </a:outerShdw>
          </a:effectLst>
          <a:extLst/>
        </p:spPr>
      </p:pic>
      <p:pic>
        <p:nvPicPr>
          <p:cNvPr id="52" name="Picture 8" descr="H:\2013\LINHD\LABORATORIO\imagenes\digilab sapienza.JPG"/>
          <p:cNvPicPr>
            <a:picLocks noChangeAspect="1" noChangeArrowheads="1"/>
          </p:cNvPicPr>
          <p:nvPr/>
        </p:nvPicPr>
        <p:blipFill>
          <a:blip r:embed="rId32" cstate="print"/>
          <a:srcRect/>
          <a:stretch>
            <a:fillRect/>
          </a:stretch>
        </p:blipFill>
        <p:spPr bwMode="auto">
          <a:xfrm>
            <a:off x="4305600" y="1831873"/>
            <a:ext cx="923040" cy="319714"/>
          </a:xfrm>
          <a:prstGeom prst="rect">
            <a:avLst/>
          </a:prstGeom>
          <a:ln>
            <a:noFill/>
          </a:ln>
          <a:effectLst>
            <a:outerShdw blurRad="292100" dist="139700" dir="2700000" algn="tl" rotWithShape="0">
              <a:srgbClr val="333333">
                <a:alpha val="65000"/>
              </a:srgbClr>
            </a:outerShdw>
          </a:effectLst>
          <a:extLst/>
        </p:spPr>
      </p:pic>
      <p:pic>
        <p:nvPicPr>
          <p:cNvPr id="40993" name="Picture 39"/>
          <p:cNvPicPr>
            <a:picLocks noChangeArrowheads="1"/>
          </p:cNvPicPr>
          <p:nvPr>
            <p:custDataLst>
              <p:tags r:id="rId2"/>
            </p:custDataLst>
          </p:nvPr>
        </p:nvPicPr>
        <p:blipFill>
          <a:blip r:embed="rId33" cstate="print"/>
          <a:srcRect/>
          <a:stretch>
            <a:fillRect/>
          </a:stretch>
        </p:blipFill>
        <p:spPr bwMode="gray">
          <a:xfrm>
            <a:off x="6184800" y="2524586"/>
            <a:ext cx="430560" cy="210262"/>
          </a:xfrm>
          <a:prstGeom prst="rect">
            <a:avLst/>
          </a:prstGeom>
          <a:noFill/>
          <a:ln w="9525">
            <a:solidFill>
              <a:schemeClr val="tx1"/>
            </a:solidFill>
            <a:miter lim="800000"/>
            <a:headEnd/>
            <a:tailEnd/>
          </a:ln>
        </p:spPr>
      </p:pic>
      <p:pic>
        <p:nvPicPr>
          <p:cNvPr id="40994" name="Picture 39"/>
          <p:cNvPicPr>
            <a:picLocks noChangeArrowheads="1"/>
          </p:cNvPicPr>
          <p:nvPr>
            <p:custDataLst>
              <p:tags r:id="rId3"/>
            </p:custDataLst>
          </p:nvPr>
        </p:nvPicPr>
        <p:blipFill>
          <a:blip r:embed="rId34" cstate="print"/>
          <a:srcRect/>
          <a:stretch>
            <a:fillRect/>
          </a:stretch>
        </p:blipFill>
        <p:spPr bwMode="gray">
          <a:xfrm>
            <a:off x="6769441" y="1157882"/>
            <a:ext cx="308160" cy="128174"/>
          </a:xfrm>
          <a:prstGeom prst="rect">
            <a:avLst/>
          </a:prstGeom>
          <a:noFill/>
          <a:ln w="9525">
            <a:solidFill>
              <a:schemeClr val="tx1"/>
            </a:solidFill>
            <a:miter lim="800000"/>
            <a:headEnd/>
            <a:tailEnd/>
          </a:ln>
        </p:spPr>
      </p:pic>
      <p:pic>
        <p:nvPicPr>
          <p:cNvPr id="40995" name="Picture 32"/>
          <p:cNvPicPr>
            <a:picLocks noChangeArrowheads="1"/>
          </p:cNvPicPr>
          <p:nvPr>
            <p:custDataLst>
              <p:tags r:id="rId4"/>
            </p:custDataLst>
          </p:nvPr>
        </p:nvPicPr>
        <p:blipFill>
          <a:blip r:embed="rId35" cstate="print"/>
          <a:srcRect/>
          <a:stretch>
            <a:fillRect/>
          </a:stretch>
        </p:blipFill>
        <p:spPr bwMode="gray">
          <a:xfrm>
            <a:off x="4927680" y="1817471"/>
            <a:ext cx="300960" cy="116653"/>
          </a:xfrm>
          <a:prstGeom prst="rect">
            <a:avLst/>
          </a:prstGeom>
          <a:noFill/>
          <a:ln w="9525">
            <a:solidFill>
              <a:schemeClr val="tx1"/>
            </a:solidFill>
            <a:miter lim="800000"/>
            <a:headEnd/>
            <a:tailEnd/>
          </a:ln>
        </p:spPr>
      </p:pic>
      <p:pic>
        <p:nvPicPr>
          <p:cNvPr id="40996" name="Picture 33"/>
          <p:cNvPicPr>
            <a:picLocks noChangeArrowheads="1"/>
          </p:cNvPicPr>
          <p:nvPr>
            <p:custDataLst>
              <p:tags r:id="rId5"/>
            </p:custDataLst>
          </p:nvPr>
        </p:nvPicPr>
        <p:blipFill>
          <a:blip r:embed="rId36" cstate="print"/>
          <a:srcRect/>
          <a:stretch>
            <a:fillRect/>
          </a:stretch>
        </p:blipFill>
        <p:spPr bwMode="gray">
          <a:xfrm>
            <a:off x="4606560" y="2384891"/>
            <a:ext cx="378720" cy="181459"/>
          </a:xfrm>
          <a:prstGeom prst="rect">
            <a:avLst/>
          </a:prstGeom>
          <a:noFill/>
          <a:ln w="9525">
            <a:solidFill>
              <a:schemeClr val="tx1"/>
            </a:solidFill>
            <a:miter lim="800000"/>
            <a:headEnd/>
            <a:tailEnd/>
          </a:ln>
        </p:spPr>
      </p:pic>
      <p:pic>
        <p:nvPicPr>
          <p:cNvPr id="40997" name="Picture 16"/>
          <p:cNvPicPr>
            <a:picLocks noChangeAspect="1" noChangeArrowheads="1"/>
          </p:cNvPicPr>
          <p:nvPr/>
        </p:nvPicPr>
        <p:blipFill>
          <a:blip r:embed="rId37" cstate="print"/>
          <a:srcRect/>
          <a:stretch>
            <a:fillRect/>
          </a:stretch>
        </p:blipFill>
        <p:spPr bwMode="auto">
          <a:xfrm>
            <a:off x="5532480" y="1659054"/>
            <a:ext cx="324000" cy="244826"/>
          </a:xfrm>
          <a:prstGeom prst="rect">
            <a:avLst/>
          </a:prstGeom>
          <a:noFill/>
          <a:ln w="9525">
            <a:noFill/>
            <a:miter lim="800000"/>
            <a:headEnd/>
            <a:tailEnd/>
          </a:ln>
        </p:spPr>
      </p:pic>
      <p:pic>
        <p:nvPicPr>
          <p:cNvPr id="59" name="Picture 17" descr="H:\2013\LINHD\LABORATORIO\imagenes\GCDH.JPG"/>
          <p:cNvPicPr>
            <a:picLocks noChangeAspect="1" noChangeArrowheads="1"/>
          </p:cNvPicPr>
          <p:nvPr/>
        </p:nvPicPr>
        <p:blipFill>
          <a:blip r:embed="rId38" cstate="print"/>
          <a:srcRect/>
          <a:stretch>
            <a:fillRect/>
          </a:stretch>
        </p:blipFill>
        <p:spPr bwMode="auto">
          <a:xfrm>
            <a:off x="6991200" y="1875077"/>
            <a:ext cx="1532160" cy="407563"/>
          </a:xfrm>
          <a:prstGeom prst="rect">
            <a:avLst/>
          </a:prstGeom>
          <a:ln>
            <a:noFill/>
          </a:ln>
          <a:effectLst>
            <a:outerShdw blurRad="292100" dist="139700" dir="2700000" algn="tl" rotWithShape="0">
              <a:srgbClr val="333333">
                <a:alpha val="65000"/>
              </a:srgbClr>
            </a:outerShdw>
          </a:effectLst>
          <a:extLst/>
        </p:spPr>
      </p:pic>
      <p:pic>
        <p:nvPicPr>
          <p:cNvPr id="40999" name="Picture 35"/>
          <p:cNvPicPr>
            <a:picLocks noChangeArrowheads="1"/>
          </p:cNvPicPr>
          <p:nvPr>
            <p:custDataLst>
              <p:tags r:id="rId6"/>
            </p:custDataLst>
          </p:nvPr>
        </p:nvPicPr>
        <p:blipFill>
          <a:blip r:embed="rId39" cstate="print"/>
          <a:srcRect/>
          <a:stretch>
            <a:fillRect/>
          </a:stretch>
        </p:blipFill>
        <p:spPr bwMode="gray">
          <a:xfrm>
            <a:off x="6973920" y="1769946"/>
            <a:ext cx="432000" cy="211702"/>
          </a:xfrm>
          <a:prstGeom prst="rect">
            <a:avLst/>
          </a:prstGeom>
          <a:noFill/>
          <a:ln w="9525">
            <a:solidFill>
              <a:schemeClr val="tx1"/>
            </a:solidFill>
            <a:miter lim="800000"/>
            <a:headEnd/>
            <a:tailEnd/>
          </a:ln>
        </p:spPr>
      </p:pic>
      <p:pic>
        <p:nvPicPr>
          <p:cNvPr id="41000" name="Picture 19" descr="https://encrypted-tbn2.gstatic.com/images?q=tbn:ANd9GcQhv28vAiXGqiHXMDMyhxVPDofad-GSLvMHgUMQk-YoFD5cENjIuw"/>
          <p:cNvPicPr>
            <a:picLocks noChangeAspect="1" noChangeArrowheads="1"/>
          </p:cNvPicPr>
          <p:nvPr/>
        </p:nvPicPr>
        <p:blipFill>
          <a:blip r:embed="rId40" cstate="print"/>
          <a:srcRect/>
          <a:stretch>
            <a:fillRect/>
          </a:stretch>
        </p:blipFill>
        <p:spPr bwMode="auto">
          <a:xfrm>
            <a:off x="6046561" y="3937373"/>
            <a:ext cx="573120" cy="420524"/>
          </a:xfrm>
          <a:prstGeom prst="rect">
            <a:avLst/>
          </a:prstGeom>
          <a:noFill/>
          <a:ln w="9525">
            <a:noFill/>
            <a:miter lim="800000"/>
            <a:headEnd/>
            <a:tailEnd/>
          </a:ln>
        </p:spPr>
      </p:pic>
      <p:pic>
        <p:nvPicPr>
          <p:cNvPr id="62" name="Picture 4"/>
          <p:cNvPicPr>
            <a:picLocks noChangeAspect="1" noChangeArrowheads="1"/>
          </p:cNvPicPr>
          <p:nvPr/>
        </p:nvPicPr>
        <p:blipFill>
          <a:blip r:embed="rId41" cstate="print"/>
          <a:srcRect/>
          <a:stretch>
            <a:fillRect/>
          </a:stretch>
        </p:blipFill>
        <p:spPr bwMode="auto">
          <a:xfrm>
            <a:off x="4674240" y="3277784"/>
            <a:ext cx="1406880" cy="362918"/>
          </a:xfrm>
          <a:prstGeom prst="rect">
            <a:avLst/>
          </a:prstGeom>
          <a:ln>
            <a:noFill/>
          </a:ln>
          <a:effectLst>
            <a:outerShdw blurRad="292100" dist="139700" dir="2700000" algn="tl" rotWithShape="0">
              <a:srgbClr val="333333">
                <a:alpha val="65000"/>
              </a:srgbClr>
            </a:outerShdw>
          </a:effectLst>
          <a:extLst/>
        </p:spPr>
      </p:pic>
      <p:pic>
        <p:nvPicPr>
          <p:cNvPr id="41002" name="Picture 37"/>
          <p:cNvPicPr preferRelativeResize="0">
            <a:picLocks noChangeArrowheads="1"/>
          </p:cNvPicPr>
          <p:nvPr>
            <p:custDataLst>
              <p:tags r:id="rId7"/>
            </p:custDataLst>
          </p:nvPr>
        </p:nvPicPr>
        <p:blipFill>
          <a:blip r:embed="rId42" cstate="print"/>
          <a:srcRect/>
          <a:stretch>
            <a:fillRect/>
          </a:stretch>
        </p:blipFill>
        <p:spPr bwMode="gray">
          <a:xfrm>
            <a:off x="5037120" y="3115048"/>
            <a:ext cx="432000" cy="210262"/>
          </a:xfrm>
          <a:prstGeom prst="rect">
            <a:avLst/>
          </a:prstGeom>
          <a:noFill/>
          <a:ln w="9525">
            <a:solidFill>
              <a:schemeClr val="tx1"/>
            </a:solidFill>
            <a:miter lim="800000"/>
            <a:headEnd/>
            <a:tailEnd/>
          </a:ln>
        </p:spPr>
      </p:pic>
      <p:pic>
        <p:nvPicPr>
          <p:cNvPr id="15367" name="Picture 7"/>
          <p:cNvPicPr>
            <a:picLocks noChangeAspect="1" noChangeArrowheads="1"/>
          </p:cNvPicPr>
          <p:nvPr/>
        </p:nvPicPr>
        <p:blipFill>
          <a:blip r:embed="rId43" cstate="print"/>
          <a:srcRect/>
          <a:stretch>
            <a:fillRect/>
          </a:stretch>
        </p:blipFill>
        <p:spPr bwMode="auto">
          <a:xfrm>
            <a:off x="4196160" y="1242852"/>
            <a:ext cx="1272960" cy="456527"/>
          </a:xfrm>
          <a:prstGeom prst="rect">
            <a:avLst/>
          </a:prstGeom>
          <a:ln>
            <a:noFill/>
          </a:ln>
          <a:effectLst>
            <a:outerShdw blurRad="292100" dist="139700" dir="2700000" algn="tl" rotWithShape="0">
              <a:srgbClr val="333333">
                <a:alpha val="65000"/>
              </a:srgbClr>
            </a:outerShdw>
          </a:effectLst>
          <a:extLst/>
        </p:spPr>
      </p:pic>
      <p:pic>
        <p:nvPicPr>
          <p:cNvPr id="41004" name="Picture 8" descr="H:\2013\LINHD\LABORATORIO\imagenes\bandera suecia.png"/>
          <p:cNvPicPr>
            <a:picLocks noChangeAspect="1" noChangeArrowheads="1"/>
          </p:cNvPicPr>
          <p:nvPr/>
        </p:nvPicPr>
        <p:blipFill>
          <a:blip r:embed="rId44" cstate="print"/>
          <a:srcRect/>
          <a:stretch>
            <a:fillRect/>
          </a:stretch>
        </p:blipFill>
        <p:spPr bwMode="auto">
          <a:xfrm>
            <a:off x="5160961" y="1192446"/>
            <a:ext cx="292320" cy="292351"/>
          </a:xfrm>
          <a:prstGeom prst="rect">
            <a:avLst/>
          </a:prstGeom>
          <a:noFill/>
          <a:ln w="9525">
            <a:noFill/>
            <a:miter lim="800000"/>
            <a:headEnd/>
            <a:tailEnd/>
          </a:ln>
        </p:spPr>
      </p:pic>
      <p:sp>
        <p:nvSpPr>
          <p:cNvPr id="66" name="1 Título"/>
          <p:cNvSpPr txBox="1">
            <a:spLocks/>
          </p:cNvSpPr>
          <p:nvPr/>
        </p:nvSpPr>
        <p:spPr>
          <a:xfrm>
            <a:off x="-16532" y="5562010"/>
            <a:ext cx="9139920" cy="706090"/>
          </a:xfrm>
          <a:prstGeom prst="rect">
            <a:avLst/>
          </a:prstGeom>
          <a:noFill/>
          <a:ln>
            <a:noFill/>
          </a:ln>
          <a:effectLst/>
          <a:scene3d>
            <a:camera prst="orthographicFront">
              <a:rot lat="0" lon="0" rev="0"/>
            </a:camera>
            <a:lightRig rig="contrasting" dir="t">
              <a:rot lat="0" lon="0" rev="7800000"/>
            </a:lightRig>
          </a:scene3d>
          <a:sp3d>
            <a:bevelT w="139700" h="139700"/>
          </a:sp3d>
        </p:spPr>
        <p:txBody>
          <a:bodyPr lIns="91430" tIns="45715" rIns="91430" bIns="45715"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 sz="2800" dirty="0" smtClean="0">
                <a:solidFill>
                  <a:srgbClr val="144425"/>
                </a:solidFill>
                <a:latin typeface="Century Gothic" panose="020B0502020202020204" pitchFamily="34" charset="0"/>
              </a:rPr>
              <a:t>en el mundo…</a:t>
            </a:r>
            <a:endParaRPr lang="es-ES" sz="2800" dirty="0">
              <a:solidFill>
                <a:srgbClr val="144425"/>
              </a:solidFill>
              <a:latin typeface="Century Gothic" panose="020B0502020202020204" pitchFamily="34" charset="0"/>
            </a:endParaRPr>
          </a:p>
        </p:txBody>
      </p:sp>
    </p:spTree>
    <p:extLst>
      <p:ext uri="{BB962C8B-B14F-4D97-AF65-F5344CB8AC3E}">
        <p14:creationId xmlns:p14="http://schemas.microsoft.com/office/powerpoint/2010/main" val="29302300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456481" y="275070"/>
            <a:ext cx="7467840" cy="705674"/>
          </a:xfrm>
        </p:spPr>
        <p:txBody>
          <a:bodyPr/>
          <a:lstStyle/>
          <a:p>
            <a:pPr algn="l"/>
            <a:r>
              <a:rPr lang="es-ES" dirty="0" smtClean="0"/>
              <a:t>Escenario de las HD</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097060127"/>
              </p:ext>
            </p:extLst>
          </p:nvPr>
        </p:nvGraphicFramePr>
        <p:xfrm>
          <a:off x="539552" y="1268761"/>
          <a:ext cx="843528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5641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2 Marcador de contenido"/>
          <p:cNvSpPr>
            <a:spLocks noGrp="1"/>
          </p:cNvSpPr>
          <p:nvPr>
            <p:ph idx="1"/>
          </p:nvPr>
        </p:nvSpPr>
        <p:spPr>
          <a:xfrm>
            <a:off x="456481" y="6165288"/>
            <a:ext cx="7467840" cy="504053"/>
          </a:xfrm>
        </p:spPr>
        <p:txBody>
          <a:bodyPr>
            <a:normAutofit fontScale="92500" lnSpcReduction="10000"/>
          </a:bodyPr>
          <a:lstStyle/>
          <a:p>
            <a:r>
              <a:rPr lang="es-ES" smtClean="0">
                <a:hlinkClick r:id="rId2"/>
              </a:rPr>
              <a:t>www.dariah.eu</a:t>
            </a:r>
            <a:r>
              <a:rPr lang="es-ES" smtClean="0"/>
              <a:t>   </a:t>
            </a:r>
          </a:p>
        </p:txBody>
      </p:sp>
      <p:sp>
        <p:nvSpPr>
          <p:cNvPr id="48131" name="5 Título"/>
          <p:cNvSpPr>
            <a:spLocks noGrp="1"/>
          </p:cNvSpPr>
          <p:nvPr>
            <p:ph type="title"/>
          </p:nvPr>
        </p:nvSpPr>
        <p:spPr>
          <a:xfrm>
            <a:off x="456481" y="275069"/>
            <a:ext cx="7467840" cy="921697"/>
          </a:xfrm>
        </p:spPr>
        <p:txBody>
          <a:bodyPr/>
          <a:lstStyle/>
          <a:p>
            <a:pPr algn="l"/>
            <a:endParaRPr lang="es-ES" dirty="0" smtClean="0">
              <a:latin typeface="+mj-lt"/>
            </a:endParaRPr>
          </a:p>
        </p:txBody>
      </p:sp>
      <p:pic>
        <p:nvPicPr>
          <p:cNvPr id="48132" name="Picture 1"/>
          <p:cNvPicPr>
            <a:picLocks noChangeAspect="1" noChangeArrowheads="1"/>
          </p:cNvPicPr>
          <p:nvPr/>
        </p:nvPicPr>
        <p:blipFill>
          <a:blip r:embed="rId3" cstate="print"/>
          <a:srcRect/>
          <a:stretch>
            <a:fillRect/>
          </a:stretch>
        </p:blipFill>
        <p:spPr bwMode="auto">
          <a:xfrm>
            <a:off x="252000" y="1196766"/>
            <a:ext cx="8471520" cy="4902275"/>
          </a:xfrm>
          <a:prstGeom prst="rect">
            <a:avLst/>
          </a:prstGeom>
          <a:noFill/>
          <a:ln w="9525">
            <a:noFill/>
            <a:miter lim="800000"/>
            <a:headEnd/>
            <a:tailEnd/>
          </a:ln>
        </p:spPr>
      </p:pic>
    </p:spTree>
    <p:extLst>
      <p:ext uri="{BB962C8B-B14F-4D97-AF65-F5344CB8AC3E}">
        <p14:creationId xmlns:p14="http://schemas.microsoft.com/office/powerpoint/2010/main" val="1258384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2 Marcador de contenido"/>
          <p:cNvSpPr>
            <a:spLocks noGrp="1"/>
          </p:cNvSpPr>
          <p:nvPr>
            <p:ph idx="1"/>
          </p:nvPr>
        </p:nvSpPr>
        <p:spPr>
          <a:xfrm>
            <a:off x="456481" y="6165288"/>
            <a:ext cx="7467840" cy="504053"/>
          </a:xfrm>
        </p:spPr>
        <p:txBody>
          <a:bodyPr>
            <a:normAutofit fontScale="92500" lnSpcReduction="10000"/>
          </a:bodyPr>
          <a:lstStyle/>
          <a:p>
            <a:r>
              <a:rPr lang="es-ES" smtClean="0">
                <a:hlinkClick r:id="rId2"/>
              </a:rPr>
              <a:t>http://www.clarin.eu/</a:t>
            </a:r>
            <a:r>
              <a:rPr lang="es-ES" smtClean="0"/>
              <a:t>    </a:t>
            </a:r>
          </a:p>
        </p:txBody>
      </p:sp>
      <p:sp>
        <p:nvSpPr>
          <p:cNvPr id="47107" name="5 Título"/>
          <p:cNvSpPr>
            <a:spLocks noGrp="1"/>
          </p:cNvSpPr>
          <p:nvPr>
            <p:ph type="title"/>
          </p:nvPr>
        </p:nvSpPr>
        <p:spPr>
          <a:xfrm>
            <a:off x="456481" y="275069"/>
            <a:ext cx="7467840" cy="921697"/>
          </a:xfrm>
        </p:spPr>
        <p:txBody>
          <a:bodyPr/>
          <a:lstStyle/>
          <a:p>
            <a:pPr algn="l"/>
            <a:endParaRPr lang="es-ES" sz="2400" dirty="0" smtClean="0"/>
          </a:p>
        </p:txBody>
      </p:sp>
      <p:pic>
        <p:nvPicPr>
          <p:cNvPr id="47108" name="Picture 2"/>
          <p:cNvPicPr>
            <a:picLocks noChangeAspect="1" noChangeArrowheads="1"/>
          </p:cNvPicPr>
          <p:nvPr/>
        </p:nvPicPr>
        <p:blipFill>
          <a:blip r:embed="rId3" cstate="print"/>
          <a:srcRect b="9573"/>
          <a:stretch>
            <a:fillRect/>
          </a:stretch>
        </p:blipFill>
        <p:spPr bwMode="auto">
          <a:xfrm>
            <a:off x="684000" y="1340781"/>
            <a:ext cx="7371360" cy="4831707"/>
          </a:xfrm>
          <a:prstGeom prst="rect">
            <a:avLst/>
          </a:prstGeom>
          <a:noFill/>
          <a:ln w="9525">
            <a:noFill/>
            <a:miter lim="800000"/>
            <a:headEnd/>
            <a:tailEnd/>
          </a:ln>
        </p:spPr>
      </p:pic>
    </p:spTree>
    <p:extLst>
      <p:ext uri="{BB962C8B-B14F-4D97-AF65-F5344CB8AC3E}">
        <p14:creationId xmlns:p14="http://schemas.microsoft.com/office/powerpoint/2010/main" val="3379468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456481" y="275070"/>
            <a:ext cx="7467840" cy="705674"/>
          </a:xfrm>
        </p:spPr>
        <p:txBody>
          <a:bodyPr/>
          <a:lstStyle/>
          <a:p>
            <a:pPr algn="l"/>
            <a:r>
              <a:rPr lang="es-ES" dirty="0" smtClean="0"/>
              <a:t>Escenario de las HD</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85096283"/>
              </p:ext>
            </p:extLst>
          </p:nvPr>
        </p:nvGraphicFramePr>
        <p:xfrm>
          <a:off x="539552" y="1268761"/>
          <a:ext cx="843528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533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ASOCIACIONES INTERNACIONALES</a:t>
            </a:r>
            <a:br>
              <a:rPr lang="es-ES" dirty="0" smtClean="0"/>
            </a:br>
            <a:endParaRPr lang="es-ES" dirty="0"/>
          </a:p>
        </p:txBody>
      </p:sp>
      <p:sp>
        <p:nvSpPr>
          <p:cNvPr id="3" name="2 Marcador de contenido"/>
          <p:cNvSpPr>
            <a:spLocks noGrp="1"/>
          </p:cNvSpPr>
          <p:nvPr>
            <p:ph sz="quarter" idx="1"/>
          </p:nvPr>
        </p:nvSpPr>
        <p:spPr>
          <a:xfrm>
            <a:off x="467544" y="1124744"/>
            <a:ext cx="7787208" cy="3384376"/>
          </a:xfrm>
          <a:prstGeom prst="downArrowCallou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s-ES" dirty="0" smtClean="0"/>
              <a:t>ACH (USA): </a:t>
            </a:r>
            <a:r>
              <a:rPr lang="es-ES" dirty="0" smtClean="0">
                <a:hlinkClick r:id="rId2"/>
              </a:rPr>
              <a:t>http://ach.org/</a:t>
            </a:r>
            <a:r>
              <a:rPr lang="es-ES" dirty="0" smtClean="0"/>
              <a:t> </a:t>
            </a:r>
          </a:p>
          <a:p>
            <a:r>
              <a:rPr lang="es-ES" dirty="0" smtClean="0"/>
              <a:t>EADH (antigua ALLC): </a:t>
            </a:r>
            <a:r>
              <a:rPr lang="es-ES" dirty="0" smtClean="0">
                <a:hlinkClick r:id="rId3"/>
              </a:rPr>
              <a:t>http://www.eadh.org/</a:t>
            </a:r>
            <a:r>
              <a:rPr lang="es-ES" dirty="0" smtClean="0"/>
              <a:t>  </a:t>
            </a:r>
          </a:p>
          <a:p>
            <a:r>
              <a:rPr lang="es-ES" dirty="0" smtClean="0"/>
              <a:t>SCHN/CSDH (Canadá): </a:t>
            </a:r>
            <a:r>
              <a:rPr lang="es-ES" dirty="0" smtClean="0">
                <a:hlinkClick r:id="rId4"/>
              </a:rPr>
              <a:t>http://csdh-schn.org/</a:t>
            </a:r>
            <a:r>
              <a:rPr lang="es-ES" dirty="0" smtClean="0"/>
              <a:t> </a:t>
            </a:r>
          </a:p>
          <a:p>
            <a:r>
              <a:rPr lang="es-ES" dirty="0" smtClean="0"/>
              <a:t>JADH (Japón): </a:t>
            </a:r>
            <a:r>
              <a:rPr lang="es-ES" dirty="0" smtClean="0">
                <a:hlinkClick r:id="rId5"/>
              </a:rPr>
              <a:t>http://www.jadh.org/</a:t>
            </a:r>
            <a:r>
              <a:rPr lang="es-ES" dirty="0" smtClean="0"/>
              <a:t> </a:t>
            </a:r>
          </a:p>
          <a:p>
            <a:r>
              <a:rPr lang="es-ES" dirty="0" err="1" smtClean="0"/>
              <a:t>aaDH</a:t>
            </a:r>
            <a:r>
              <a:rPr lang="es-ES" dirty="0" smtClean="0"/>
              <a:t> (Australasia): </a:t>
            </a:r>
            <a:r>
              <a:rPr lang="es-ES" dirty="0" smtClean="0">
                <a:hlinkClick r:id="rId6"/>
              </a:rPr>
              <a:t>http://aa-dh.org/</a:t>
            </a:r>
            <a:r>
              <a:rPr lang="es-ES" dirty="0" smtClean="0"/>
              <a:t> </a:t>
            </a:r>
          </a:p>
          <a:p>
            <a:endParaRPr lang="es-ES" dirty="0" smtClean="0"/>
          </a:p>
          <a:p>
            <a:endParaRPr lang="es-ES" dirty="0" smtClean="0"/>
          </a:p>
          <a:p>
            <a:endParaRPr lang="es-ES" dirty="0"/>
          </a:p>
        </p:txBody>
      </p:sp>
      <p:sp>
        <p:nvSpPr>
          <p:cNvPr id="4" name="3 CuadroTexto"/>
          <p:cNvSpPr txBox="1"/>
          <p:nvPr/>
        </p:nvSpPr>
        <p:spPr>
          <a:xfrm>
            <a:off x="827584" y="5013176"/>
            <a:ext cx="184731" cy="369332"/>
          </a:xfrm>
          <a:prstGeom prst="rect">
            <a:avLst/>
          </a:prstGeom>
          <a:noFill/>
        </p:spPr>
        <p:txBody>
          <a:bodyPr wrap="none" rtlCol="0">
            <a:spAutoFit/>
          </a:bodyPr>
          <a:lstStyle/>
          <a:p>
            <a:endParaRPr lang="es-ES" dirty="0"/>
          </a:p>
        </p:txBody>
      </p:sp>
      <p:sp>
        <p:nvSpPr>
          <p:cNvPr id="5" name="4 CuadroTexto"/>
          <p:cNvSpPr txBox="1"/>
          <p:nvPr/>
        </p:nvSpPr>
        <p:spPr>
          <a:xfrm>
            <a:off x="1259632" y="6237312"/>
            <a:ext cx="5976664" cy="387191"/>
          </a:xfrm>
          <a:prstGeom prst="round2SameRect">
            <a:avLst/>
          </a:prstGeom>
          <a:noFill/>
        </p:spPr>
        <p:txBody>
          <a:bodyPr wrap="square" rtlCol="0">
            <a:spAutoFit/>
          </a:bodyPr>
          <a:lstStyle/>
          <a:p>
            <a:pPr algn="ctr"/>
            <a:r>
              <a:rPr lang="es-ES" dirty="0" smtClean="0">
                <a:hlinkClick r:id="rId7"/>
              </a:rPr>
              <a:t>www.adho.org</a:t>
            </a:r>
            <a:r>
              <a:rPr lang="es-ES" dirty="0" smtClean="0"/>
              <a:t> </a:t>
            </a:r>
            <a:endParaRPr lang="es-ES" dirty="0"/>
          </a:p>
        </p:txBody>
      </p:sp>
      <p:pic>
        <p:nvPicPr>
          <p:cNvPr id="7" name="Picture 2"/>
          <p:cNvPicPr>
            <a:picLocks noChangeAspect="1" noChangeArrowheads="1"/>
          </p:cNvPicPr>
          <p:nvPr/>
        </p:nvPicPr>
        <p:blipFill>
          <a:blip r:embed="rId8" cstate="print"/>
          <a:srcRect/>
          <a:stretch>
            <a:fillRect/>
          </a:stretch>
        </p:blipFill>
        <p:spPr bwMode="auto">
          <a:xfrm>
            <a:off x="2483768" y="4509120"/>
            <a:ext cx="3829050" cy="1600200"/>
          </a:xfrm>
          <a:prstGeom prst="rect">
            <a:avLst/>
          </a:prstGeom>
          <a:ln>
            <a:noFill/>
          </a:ln>
          <a:effectLst>
            <a:outerShdw blurRad="292100" dist="139700" dir="2700000" algn="tl" rotWithShape="0">
              <a:srgbClr val="333333">
                <a:alpha val="65000"/>
              </a:srgbClr>
            </a:outerShdw>
          </a:effectLst>
        </p:spPr>
      </p:pic>
      <p:pic>
        <p:nvPicPr>
          <p:cNvPr id="8" name="Picture 1"/>
          <p:cNvPicPr>
            <a:picLocks noChangeAspect="1" noChangeArrowheads="1"/>
          </p:cNvPicPr>
          <p:nvPr/>
        </p:nvPicPr>
        <p:blipFill>
          <a:blip r:embed="rId9" cstate="print"/>
          <a:srcRect/>
          <a:stretch>
            <a:fillRect/>
          </a:stretch>
        </p:blipFill>
        <p:spPr>
          <a:xfrm>
            <a:off x="6723121" y="3814446"/>
            <a:ext cx="1620557" cy="1198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2" name="Picture 2" descr="http://gmlc.imf.csic.es/2013/workshop/img/tei.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9393" y="3730620"/>
            <a:ext cx="1437878" cy="1437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MC900383842[1]"/>
          <p:cNvPicPr>
            <a:picLocks noChangeAspect="1" noChangeArrowheads="1"/>
          </p:cNvPicPr>
          <p:nvPr/>
        </p:nvPicPr>
        <p:blipFill>
          <a:blip r:embed="rId11" cstate="print"/>
          <a:srcRect/>
          <a:stretch>
            <a:fillRect/>
          </a:stretch>
        </p:blipFill>
        <p:spPr bwMode="auto">
          <a:xfrm>
            <a:off x="5195906" y="3860084"/>
            <a:ext cx="1405440" cy="1405588"/>
          </a:xfrm>
          <a:prstGeom prst="rect">
            <a:avLst/>
          </a:prstGeom>
          <a:noFill/>
          <a:ln w="9525">
            <a:noFill/>
            <a:miter lim="800000"/>
            <a:headEnd/>
            <a:tailEnd/>
          </a:ln>
        </p:spPr>
      </p:pic>
    </p:spTree>
    <p:extLst>
      <p:ext uri="{BB962C8B-B14F-4D97-AF65-F5344CB8AC3E}">
        <p14:creationId xmlns:p14="http://schemas.microsoft.com/office/powerpoint/2010/main" val="371457903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Título"/>
          <p:cNvSpPr>
            <a:spLocks noGrp="1"/>
          </p:cNvSpPr>
          <p:nvPr>
            <p:ph type="title"/>
          </p:nvPr>
        </p:nvSpPr>
        <p:spPr/>
        <p:txBody>
          <a:bodyPr/>
          <a:lstStyle/>
          <a:p>
            <a:r>
              <a:rPr lang="es-ES" dirty="0" smtClean="0"/>
              <a:t>Asociaciones nacionales</a:t>
            </a:r>
            <a:br>
              <a:rPr lang="es-ES" dirty="0" smtClean="0"/>
            </a:br>
            <a:endParaRPr lang="es-ES" dirty="0" smtClean="0"/>
          </a:p>
        </p:txBody>
      </p:sp>
      <p:sp>
        <p:nvSpPr>
          <p:cNvPr id="3" name="2 Marcador de contenido"/>
          <p:cNvSpPr>
            <a:spLocks noGrp="1"/>
          </p:cNvSpPr>
          <p:nvPr>
            <p:ph sz="quarter" idx="1"/>
          </p:nvPr>
        </p:nvSpPr>
        <p:spPr>
          <a:xfrm>
            <a:off x="456481" y="1268774"/>
            <a:ext cx="7139855" cy="4608498"/>
          </a:xfrm>
          <a:noFill/>
        </p:spPr>
        <p:txBody>
          <a:bodyPr>
            <a:normAutofit fontScale="92500" lnSpcReduction="20000"/>
          </a:bodyPr>
          <a:lstStyle/>
          <a:p>
            <a:pPr marL="0" indent="0">
              <a:lnSpc>
                <a:spcPct val="73000"/>
              </a:lnSpc>
              <a:buNone/>
              <a:defRPr/>
            </a:pPr>
            <a:endParaRPr lang="es-ES" sz="2700" dirty="0" smtClean="0"/>
          </a:p>
          <a:p>
            <a:pPr>
              <a:lnSpc>
                <a:spcPct val="73000"/>
              </a:lnSpc>
              <a:defRPr/>
            </a:pPr>
            <a:r>
              <a:rPr lang="es-ES" dirty="0" smtClean="0">
                <a:latin typeface="+mj-lt"/>
              </a:rPr>
              <a:t>HDH (España): Humanidades Digitales Hispánicas </a:t>
            </a:r>
            <a:r>
              <a:rPr lang="es-ES" dirty="0" smtClean="0">
                <a:latin typeface="+mj-lt"/>
                <a:hlinkClick r:id="rId2"/>
              </a:rPr>
              <a:t>http://www.humanidadesdigitales.org</a:t>
            </a:r>
            <a:r>
              <a:rPr lang="es-ES" dirty="0" smtClean="0">
                <a:latin typeface="+mj-lt"/>
              </a:rPr>
              <a:t> </a:t>
            </a:r>
          </a:p>
          <a:p>
            <a:pPr>
              <a:lnSpc>
                <a:spcPct val="73000"/>
              </a:lnSpc>
              <a:defRPr/>
            </a:pPr>
            <a:r>
              <a:rPr lang="es-ES" dirty="0" smtClean="0">
                <a:latin typeface="+mj-lt"/>
              </a:rPr>
              <a:t>AIUCD (Italia): </a:t>
            </a:r>
            <a:r>
              <a:rPr lang="es-ES" dirty="0" smtClean="0">
                <a:latin typeface="+mj-lt"/>
                <a:hlinkClick r:id="rId3"/>
              </a:rPr>
              <a:t>http://www.umanisticadigitale.it/</a:t>
            </a:r>
            <a:r>
              <a:rPr lang="es-ES" dirty="0" smtClean="0">
                <a:latin typeface="+mj-lt"/>
              </a:rPr>
              <a:t> </a:t>
            </a:r>
          </a:p>
          <a:p>
            <a:pPr>
              <a:lnSpc>
                <a:spcPct val="73000"/>
              </a:lnSpc>
              <a:defRPr/>
            </a:pPr>
            <a:r>
              <a:rPr lang="es-ES" dirty="0" err="1" smtClean="0">
                <a:latin typeface="+mj-lt"/>
              </a:rPr>
              <a:t>DHd</a:t>
            </a:r>
            <a:r>
              <a:rPr lang="es-ES" dirty="0" smtClean="0">
                <a:latin typeface="+mj-lt"/>
              </a:rPr>
              <a:t> (Alemania): </a:t>
            </a:r>
            <a:r>
              <a:rPr lang="es-ES" dirty="0" smtClean="0">
                <a:latin typeface="+mj-lt"/>
                <a:hlinkClick r:id="rId4"/>
              </a:rPr>
              <a:t>http://www.dig-hum.de/</a:t>
            </a:r>
            <a:endParaRPr lang="es-ES" dirty="0" smtClean="0">
              <a:latin typeface="+mj-lt"/>
            </a:endParaRPr>
          </a:p>
          <a:p>
            <a:pPr>
              <a:lnSpc>
                <a:spcPct val="73000"/>
              </a:lnSpc>
              <a:defRPr/>
            </a:pPr>
            <a:r>
              <a:rPr lang="es-ES" dirty="0" smtClean="0">
                <a:latin typeface="+mj-lt"/>
              </a:rPr>
              <a:t>AAHD (Argentina): </a:t>
            </a:r>
            <a:r>
              <a:rPr lang="es-ES" dirty="0" smtClean="0">
                <a:solidFill>
                  <a:srgbClr val="FF0000"/>
                </a:solidFill>
                <a:latin typeface="+mj-lt"/>
                <a:hlinkClick r:id="rId5" action="ppaction://hlinkfile"/>
              </a:rPr>
              <a:t>aadh.com.ar</a:t>
            </a:r>
            <a:endParaRPr lang="es-ES" dirty="0" smtClean="0">
              <a:solidFill>
                <a:srgbClr val="FF0000"/>
              </a:solidFill>
              <a:latin typeface="+mj-lt"/>
            </a:endParaRPr>
          </a:p>
          <a:p>
            <a:pPr>
              <a:lnSpc>
                <a:spcPct val="73000"/>
              </a:lnSpc>
              <a:defRPr/>
            </a:pPr>
            <a:r>
              <a:rPr lang="es-ES" dirty="0" err="1" smtClean="0">
                <a:latin typeface="+mj-lt"/>
              </a:rPr>
              <a:t>RedHD</a:t>
            </a:r>
            <a:r>
              <a:rPr lang="es-ES" dirty="0" smtClean="0">
                <a:latin typeface="+mj-lt"/>
              </a:rPr>
              <a:t> (México): </a:t>
            </a:r>
            <a:r>
              <a:rPr lang="es-ES" dirty="0" smtClean="0">
                <a:latin typeface="+mj-lt"/>
                <a:hlinkClick r:id="rId6"/>
              </a:rPr>
              <a:t>http://humanidadesdigitales.net</a:t>
            </a:r>
            <a:r>
              <a:rPr lang="es-ES" dirty="0" smtClean="0">
                <a:latin typeface="+mj-lt"/>
              </a:rPr>
              <a:t> </a:t>
            </a:r>
          </a:p>
          <a:p>
            <a:pPr>
              <a:lnSpc>
                <a:spcPct val="73000"/>
              </a:lnSpc>
              <a:defRPr/>
            </a:pPr>
            <a:r>
              <a:rPr lang="es-ES" dirty="0" err="1" smtClean="0">
                <a:latin typeface="+mj-lt"/>
              </a:rPr>
              <a:t>AHDig</a:t>
            </a:r>
            <a:r>
              <a:rPr lang="es-ES" dirty="0" smtClean="0">
                <a:latin typeface="+mj-lt"/>
              </a:rPr>
              <a:t> (Brasil): </a:t>
            </a:r>
            <a:r>
              <a:rPr lang="es-ES" dirty="0" smtClean="0">
                <a:latin typeface="+mj-lt"/>
                <a:hlinkClick r:id="rId7"/>
              </a:rPr>
              <a:t>http://ahdig.org</a:t>
            </a:r>
            <a:r>
              <a:rPr lang="es-ES" dirty="0" smtClean="0">
                <a:latin typeface="+mj-lt"/>
              </a:rPr>
              <a:t> </a:t>
            </a:r>
          </a:p>
          <a:p>
            <a:pPr>
              <a:lnSpc>
                <a:spcPct val="73000"/>
              </a:lnSpc>
              <a:defRPr/>
            </a:pPr>
            <a:r>
              <a:rPr lang="es-ES" dirty="0" smtClean="0">
                <a:latin typeface="+mj-lt"/>
              </a:rPr>
              <a:t>AFHN (Francia): </a:t>
            </a:r>
            <a:r>
              <a:rPr lang="es-ES" dirty="0" smtClean="0">
                <a:latin typeface="+mj-lt"/>
                <a:hlinkClick r:id="rId8"/>
              </a:rPr>
              <a:t>http://www.humanistica.eu/afhn-statuts/</a:t>
            </a:r>
            <a:r>
              <a:rPr lang="es-ES" dirty="0" smtClean="0">
                <a:latin typeface="+mj-lt"/>
              </a:rPr>
              <a:t> </a:t>
            </a:r>
          </a:p>
          <a:p>
            <a:pPr marL="0" indent="0">
              <a:lnSpc>
                <a:spcPct val="73000"/>
              </a:lnSpc>
              <a:buNone/>
              <a:defRPr/>
            </a:pPr>
            <a:r>
              <a:rPr lang="es-ES" dirty="0" smtClean="0"/>
              <a:t>…</a:t>
            </a:r>
          </a:p>
        </p:txBody>
      </p:sp>
      <p:pic>
        <p:nvPicPr>
          <p:cNvPr id="4" name="Picture 4" descr="http://dhd2013.filos.unam.mx/sagrariolopez/wp-content/uploads/sites/5/2013/06/HDH-logo-recort.jpg"/>
          <p:cNvPicPr>
            <a:picLocks noChangeAspect="1" noChangeArrowheads="1"/>
          </p:cNvPicPr>
          <p:nvPr/>
        </p:nvPicPr>
        <p:blipFill>
          <a:blip r:embed="rId9" cstate="print"/>
          <a:srcRect/>
          <a:stretch>
            <a:fillRect/>
          </a:stretch>
        </p:blipFill>
        <p:spPr bwMode="auto">
          <a:xfrm>
            <a:off x="6444208" y="5301208"/>
            <a:ext cx="2448272" cy="1306058"/>
          </a:xfrm>
          <a:prstGeom prst="rect">
            <a:avLst/>
          </a:prstGeom>
          <a:noFill/>
        </p:spPr>
      </p:pic>
      <p:pic>
        <p:nvPicPr>
          <p:cNvPr id="56321" name="Picture 1" descr="C:\Users\Gimena\SkyDrive\Fotos\HD\cropped-aahd.jpg"/>
          <p:cNvPicPr>
            <a:picLocks noChangeAspect="1" noChangeArrowheads="1"/>
          </p:cNvPicPr>
          <p:nvPr/>
        </p:nvPicPr>
        <p:blipFill>
          <a:blip r:embed="rId10" cstate="print"/>
          <a:srcRect/>
          <a:stretch>
            <a:fillRect/>
          </a:stretch>
        </p:blipFill>
        <p:spPr bwMode="auto">
          <a:xfrm>
            <a:off x="251520" y="5661248"/>
            <a:ext cx="5851164" cy="864096"/>
          </a:xfrm>
          <a:prstGeom prst="rect">
            <a:avLst/>
          </a:prstGeom>
          <a:noFill/>
        </p:spPr>
      </p:pic>
    </p:spTree>
    <p:extLst>
      <p:ext uri="{BB962C8B-B14F-4D97-AF65-F5344CB8AC3E}">
        <p14:creationId xmlns:p14="http://schemas.microsoft.com/office/powerpoint/2010/main" val="264941926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lstStyle/>
          <a:p>
            <a:endParaRPr lang="es-ES"/>
          </a:p>
        </p:txBody>
      </p:sp>
      <p:sp>
        <p:nvSpPr>
          <p:cNvPr id="14" name="Marcador de contenido 13"/>
          <p:cNvSpPr>
            <a:spLocks noGrp="1"/>
          </p:cNvSpPr>
          <p:nvPr>
            <p:ph sz="half" idx="1"/>
          </p:nvPr>
        </p:nvSpPr>
        <p:spPr>
          <a:xfrm>
            <a:off x="457199" y="3166533"/>
            <a:ext cx="7857067" cy="2959630"/>
          </a:xfrm>
        </p:spPr>
        <p:txBody>
          <a:bodyPr>
            <a:normAutofit/>
          </a:bodyPr>
          <a:lstStyle/>
          <a:p>
            <a:pPr marL="0" indent="0">
              <a:buNone/>
            </a:pPr>
            <a:r>
              <a:rPr lang="es-ES" sz="5400" b="1" dirty="0" smtClean="0">
                <a:solidFill>
                  <a:srgbClr val="AD0101"/>
                </a:solidFill>
                <a:latin typeface="Century Gothic"/>
                <a:cs typeface="Century Gothic"/>
              </a:rPr>
              <a:t>Algunos ejemplos:</a:t>
            </a:r>
          </a:p>
          <a:p>
            <a:pPr marL="0" indent="0">
              <a:buNone/>
            </a:pPr>
            <a:r>
              <a:rPr lang="es-ES" sz="5400" b="1" dirty="0" smtClean="0">
                <a:solidFill>
                  <a:srgbClr val="AD0101"/>
                </a:solidFill>
                <a:latin typeface="Century Gothic"/>
                <a:cs typeface="Century Gothic"/>
              </a:rPr>
              <a:t>Filolog</a:t>
            </a:r>
            <a:r>
              <a:rPr lang="es-ES" sz="5400" b="1" dirty="0" smtClean="0">
                <a:solidFill>
                  <a:srgbClr val="AD0101"/>
                </a:solidFill>
                <a:latin typeface="Century Gothic"/>
                <a:cs typeface="Century Gothic"/>
              </a:rPr>
              <a:t>ía: POSTDATA</a:t>
            </a:r>
            <a:endParaRPr lang="es-ES" sz="5400" b="1" dirty="0">
              <a:solidFill>
                <a:srgbClr val="AD0101"/>
              </a:solidFill>
              <a:latin typeface="Century Gothic"/>
              <a:cs typeface="Century Gothic"/>
            </a:endParaRPr>
          </a:p>
        </p:txBody>
      </p:sp>
    </p:spTree>
    <p:extLst>
      <p:ext uri="{BB962C8B-B14F-4D97-AF65-F5344CB8AC3E}">
        <p14:creationId xmlns:p14="http://schemas.microsoft.com/office/powerpoint/2010/main" val="3536793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El objeto de estudio</a:t>
            </a:r>
            <a:endParaRPr lang="es-ES" dirty="0"/>
          </a:p>
        </p:txBody>
      </p:sp>
      <p:pic>
        <p:nvPicPr>
          <p:cNvPr id="5" name="Marcador de contenido 7"/>
          <p:cNvPicPr>
            <a:picLocks noGrp="1" noChangeAspect="1"/>
          </p:cNvPicPr>
          <p:nvPr>
            <p:ph idx="1"/>
          </p:nvPr>
        </p:nvPicPr>
        <p:blipFill>
          <a:blip r:embed="rId2" cstate="print">
            <a:extLst>
              <a:ext uri="{28A0092B-C50C-407E-A947-70E740481C1C}">
                <a14:useLocalDpi xmlns:a14="http://schemas.microsoft.com/office/drawing/2010/main" val="0"/>
              </a:ext>
            </a:extLst>
          </a:blip>
          <a:srcRect t="3655" b="3655"/>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42253868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investigación en poesía hoy</a:t>
            </a:r>
            <a:endParaRPr lang="es-ES" dirty="0"/>
          </a:p>
        </p:txBody>
      </p:sp>
      <p:pic>
        <p:nvPicPr>
          <p:cNvPr id="4" name="Picture 3" descr="F:\2013\LINHD\LABORATORIO\web\banco imagenes3\shutterstock_10355903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93619" y="1600200"/>
            <a:ext cx="635676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543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pPr marL="0" indent="0" algn="ctr">
              <a:buNone/>
            </a:pPr>
            <a:r>
              <a:rPr lang="es-ES" dirty="0" smtClean="0">
                <a:hlinkClick r:id="rId2"/>
              </a:rPr>
              <a:t>http://whatisdigitalhumanities.com/</a:t>
            </a:r>
            <a:r>
              <a:rPr lang="es-ES" dirty="0" smtClean="0"/>
              <a:t> </a:t>
            </a:r>
            <a:endParaRPr lang="es-ES" dirty="0"/>
          </a:p>
        </p:txBody>
      </p:sp>
      <p:pic>
        <p:nvPicPr>
          <p:cNvPr id="4" name="Picture 2" descr="http://1.bp.blogspot.com/_-REfdyyKoe0/TJgHhpQskqI/AAAAAAAAEGA/3LhDYmzREQA/s320/01+-+Hombre+angusti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5162" y="2492896"/>
            <a:ext cx="2733675"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81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p:cNvSpPr>
            <a:spLocks noGrp="1"/>
          </p:cNvSpPr>
          <p:nvPr>
            <p:ph type="body" idx="1"/>
          </p:nvPr>
        </p:nvSpPr>
        <p:spPr>
          <a:xfrm>
            <a:off x="597099" y="1516063"/>
            <a:ext cx="3868340" cy="823912"/>
          </a:xfrm>
        </p:spPr>
        <p:txBody>
          <a:bodyPr/>
          <a:lstStyle/>
          <a:p>
            <a:r>
              <a:rPr lang="en-US" dirty="0" err="1" smtClean="0">
                <a:latin typeface="Euphemia" panose="020B0503040102020104" pitchFamily="34" charset="0"/>
              </a:rPr>
              <a:t>Investigación</a:t>
            </a:r>
            <a:r>
              <a:rPr lang="en-US" dirty="0" smtClean="0">
                <a:latin typeface="Euphemia" panose="020B0503040102020104" pitchFamily="34" charset="0"/>
              </a:rPr>
              <a:t> </a:t>
            </a:r>
            <a:r>
              <a:rPr lang="en-US" dirty="0" err="1" smtClean="0">
                <a:latin typeface="Euphemia" panose="020B0503040102020104" pitchFamily="34" charset="0"/>
              </a:rPr>
              <a:t>tradicional</a:t>
            </a:r>
            <a:endParaRPr lang="en-US" dirty="0">
              <a:latin typeface="Euphemia" panose="020B0503040102020104" pitchFamily="34" charset="0"/>
            </a:endParaRPr>
          </a:p>
        </p:txBody>
      </p:sp>
      <p:sp>
        <p:nvSpPr>
          <p:cNvPr id="13" name="Marcador de texto 12"/>
          <p:cNvSpPr>
            <a:spLocks noGrp="1"/>
          </p:cNvSpPr>
          <p:nvPr>
            <p:ph type="body" sz="quarter" idx="3"/>
          </p:nvPr>
        </p:nvSpPr>
        <p:spPr>
          <a:xfrm>
            <a:off x="4874926" y="1516063"/>
            <a:ext cx="4010648" cy="823912"/>
          </a:xfrm>
        </p:spPr>
        <p:txBody>
          <a:bodyPr/>
          <a:lstStyle/>
          <a:p>
            <a:r>
              <a:rPr lang="en-US" dirty="0" err="1" smtClean="0">
                <a:latin typeface="Euphemia" panose="020B0503040102020104" pitchFamily="34" charset="0"/>
              </a:rPr>
              <a:t>Humanidades</a:t>
            </a:r>
            <a:r>
              <a:rPr lang="en-US" dirty="0" smtClean="0">
                <a:latin typeface="Euphemia" panose="020B0503040102020104" pitchFamily="34" charset="0"/>
              </a:rPr>
              <a:t> </a:t>
            </a:r>
            <a:r>
              <a:rPr lang="en-US" dirty="0" err="1" smtClean="0">
                <a:latin typeface="Euphemia" panose="020B0503040102020104" pitchFamily="34" charset="0"/>
              </a:rPr>
              <a:t>digitales</a:t>
            </a:r>
            <a:endParaRPr lang="en-US" dirty="0">
              <a:latin typeface="Euphemia" panose="020B0503040102020104" pitchFamily="34" charset="0"/>
            </a:endParaRPr>
          </a:p>
        </p:txBody>
      </p:sp>
      <p:sp>
        <p:nvSpPr>
          <p:cNvPr id="6" name="Rectángulo redondeado 5"/>
          <p:cNvSpPr/>
          <p:nvPr/>
        </p:nvSpPr>
        <p:spPr>
          <a:xfrm>
            <a:off x="597099" y="2505075"/>
            <a:ext cx="3641615" cy="82039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err="1" smtClean="0">
                <a:solidFill>
                  <a:schemeClr val="tx1"/>
                </a:solidFill>
                <a:latin typeface="Euphemia" panose="020B0503040102020104" pitchFamily="34" charset="0"/>
              </a:rPr>
              <a:t>Cómputo</a:t>
            </a:r>
            <a:r>
              <a:rPr lang="en-US" dirty="0" smtClean="0">
                <a:solidFill>
                  <a:schemeClr val="tx1"/>
                </a:solidFill>
                <a:latin typeface="Euphemia" panose="020B0503040102020104" pitchFamily="34" charset="0"/>
              </a:rPr>
              <a:t> </a:t>
            </a:r>
            <a:r>
              <a:rPr lang="en-US" dirty="0" err="1" smtClean="0">
                <a:solidFill>
                  <a:schemeClr val="tx1"/>
                </a:solidFill>
                <a:latin typeface="Euphemia" panose="020B0503040102020104" pitchFamily="34" charset="0"/>
              </a:rPr>
              <a:t>silábico</a:t>
            </a:r>
            <a:r>
              <a:rPr lang="en-US" dirty="0" smtClean="0">
                <a:solidFill>
                  <a:schemeClr val="tx1"/>
                </a:solidFill>
                <a:latin typeface="Euphemia" panose="020B0503040102020104" pitchFamily="34" charset="0"/>
              </a:rPr>
              <a:t> manual</a:t>
            </a:r>
            <a:endParaRPr lang="en-US" dirty="0">
              <a:solidFill>
                <a:schemeClr val="tx1"/>
              </a:solidFill>
              <a:latin typeface="Euphemia" panose="020B0503040102020104" pitchFamily="34" charset="0"/>
            </a:endParaRPr>
          </a:p>
        </p:txBody>
      </p:sp>
      <p:sp>
        <p:nvSpPr>
          <p:cNvPr id="15" name="Rectángulo redondeado 14"/>
          <p:cNvSpPr/>
          <p:nvPr/>
        </p:nvSpPr>
        <p:spPr>
          <a:xfrm>
            <a:off x="4874926" y="2499065"/>
            <a:ext cx="3641615" cy="82039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defTabSz="457200">
              <a:spcBef>
                <a:spcPct val="20000"/>
              </a:spcBef>
              <a:defRPr/>
            </a:pPr>
            <a:r>
              <a:rPr lang="en-US" dirty="0" err="1" smtClean="0">
                <a:solidFill>
                  <a:schemeClr val="tx1"/>
                </a:solidFill>
                <a:latin typeface="Euphemia" panose="020B0503040102020104" pitchFamily="34" charset="0"/>
              </a:rPr>
              <a:t>Cómputo</a:t>
            </a:r>
            <a:r>
              <a:rPr lang="en-US" dirty="0" smtClean="0">
                <a:solidFill>
                  <a:schemeClr val="tx1"/>
                </a:solidFill>
                <a:latin typeface="Euphemia" panose="020B0503040102020104" pitchFamily="34" charset="0"/>
              </a:rPr>
              <a:t> </a:t>
            </a:r>
            <a:r>
              <a:rPr lang="en-US" dirty="0" err="1" smtClean="0">
                <a:solidFill>
                  <a:schemeClr val="tx1"/>
                </a:solidFill>
                <a:latin typeface="Euphemia" panose="020B0503040102020104" pitchFamily="34" charset="0"/>
              </a:rPr>
              <a:t>silábico</a:t>
            </a:r>
            <a:r>
              <a:rPr lang="en-US" dirty="0" smtClean="0">
                <a:solidFill>
                  <a:schemeClr val="tx1"/>
                </a:solidFill>
                <a:latin typeface="Euphemia" panose="020B0503040102020104" pitchFamily="34" charset="0"/>
              </a:rPr>
              <a:t> </a:t>
            </a:r>
            <a:r>
              <a:rPr lang="en-US" dirty="0" err="1" smtClean="0">
                <a:solidFill>
                  <a:schemeClr val="tx1"/>
                </a:solidFill>
                <a:latin typeface="Euphemia" panose="020B0503040102020104" pitchFamily="34" charset="0"/>
              </a:rPr>
              <a:t>automático</a:t>
            </a:r>
            <a:endParaRPr lang="en-US" dirty="0">
              <a:solidFill>
                <a:schemeClr val="tx1"/>
              </a:solidFill>
              <a:latin typeface="Euphemia" panose="020B0503040102020104" pitchFamily="34" charset="0"/>
            </a:endParaRPr>
          </a:p>
        </p:txBody>
      </p:sp>
      <p:sp>
        <p:nvSpPr>
          <p:cNvPr id="16" name="Flecha derecha 15"/>
          <p:cNvSpPr/>
          <p:nvPr/>
        </p:nvSpPr>
        <p:spPr>
          <a:xfrm>
            <a:off x="4415069" y="2713488"/>
            <a:ext cx="328381" cy="38731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phemia" panose="020B0503040102020104" pitchFamily="34" charset="0"/>
            </a:endParaRPr>
          </a:p>
        </p:txBody>
      </p:sp>
      <p:sp>
        <p:nvSpPr>
          <p:cNvPr id="17" name="Rectángulo redondeado 16"/>
          <p:cNvSpPr/>
          <p:nvPr/>
        </p:nvSpPr>
        <p:spPr>
          <a:xfrm>
            <a:off x="597099" y="3442880"/>
            <a:ext cx="3641615" cy="82039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en-US" dirty="0" err="1" smtClean="0">
                <a:solidFill>
                  <a:schemeClr val="tx1"/>
                </a:solidFill>
                <a:latin typeface="Euphemia" panose="020B0503040102020104" pitchFamily="34" charset="0"/>
              </a:rPr>
              <a:t>Comparación</a:t>
            </a:r>
            <a:r>
              <a:rPr lang="en-US" dirty="0" smtClean="0">
                <a:solidFill>
                  <a:schemeClr val="tx1"/>
                </a:solidFill>
                <a:latin typeface="Euphemia" panose="020B0503040102020104" pitchFamily="34" charset="0"/>
              </a:rPr>
              <a:t> de 2-3 </a:t>
            </a:r>
            <a:r>
              <a:rPr lang="en-US" dirty="0" err="1" smtClean="0">
                <a:solidFill>
                  <a:schemeClr val="tx1"/>
                </a:solidFill>
                <a:latin typeface="Euphemia" panose="020B0503040102020104" pitchFamily="34" charset="0"/>
              </a:rPr>
              <a:t>testimonios</a:t>
            </a:r>
            <a:endParaRPr lang="en-US" dirty="0">
              <a:solidFill>
                <a:schemeClr val="tx1"/>
              </a:solidFill>
              <a:latin typeface="Euphemia" panose="020B0503040102020104" pitchFamily="34" charset="0"/>
            </a:endParaRPr>
          </a:p>
        </p:txBody>
      </p:sp>
      <p:sp>
        <p:nvSpPr>
          <p:cNvPr id="18" name="Rectángulo redondeado 17"/>
          <p:cNvSpPr/>
          <p:nvPr/>
        </p:nvSpPr>
        <p:spPr>
          <a:xfrm>
            <a:off x="4874926" y="3436870"/>
            <a:ext cx="3641615" cy="82039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defTabSz="457200">
              <a:spcBef>
                <a:spcPct val="20000"/>
              </a:spcBef>
              <a:defRPr/>
            </a:pPr>
            <a:r>
              <a:rPr lang="en-US" dirty="0" err="1" smtClean="0">
                <a:solidFill>
                  <a:schemeClr val="tx1"/>
                </a:solidFill>
                <a:latin typeface="Euphemia" panose="020B0503040102020104" pitchFamily="34" charset="0"/>
              </a:rPr>
              <a:t>Comparación</a:t>
            </a:r>
            <a:r>
              <a:rPr lang="en-US" dirty="0" smtClean="0">
                <a:solidFill>
                  <a:schemeClr val="tx1"/>
                </a:solidFill>
                <a:latin typeface="Euphemia" panose="020B0503040102020104" pitchFamily="34" charset="0"/>
              </a:rPr>
              <a:t> de </a:t>
            </a:r>
            <a:r>
              <a:rPr lang="en-US" dirty="0" err="1" smtClean="0">
                <a:solidFill>
                  <a:schemeClr val="tx1"/>
                </a:solidFill>
                <a:latin typeface="Euphemia" panose="020B0503040102020104" pitchFamily="34" charset="0"/>
              </a:rPr>
              <a:t>cientos</a:t>
            </a:r>
            <a:r>
              <a:rPr lang="en-US" dirty="0" smtClean="0">
                <a:solidFill>
                  <a:schemeClr val="tx1"/>
                </a:solidFill>
                <a:latin typeface="Euphemia" panose="020B0503040102020104" pitchFamily="34" charset="0"/>
              </a:rPr>
              <a:t> de </a:t>
            </a:r>
            <a:r>
              <a:rPr lang="en-US" dirty="0" err="1" smtClean="0">
                <a:solidFill>
                  <a:schemeClr val="tx1"/>
                </a:solidFill>
                <a:latin typeface="Euphemia" panose="020B0503040102020104" pitchFamily="34" charset="0"/>
              </a:rPr>
              <a:t>poemas</a:t>
            </a:r>
            <a:r>
              <a:rPr lang="en-US" dirty="0" smtClean="0">
                <a:solidFill>
                  <a:schemeClr val="tx1"/>
                </a:solidFill>
                <a:latin typeface="Euphemia" panose="020B0503040102020104" pitchFamily="34" charset="0"/>
              </a:rPr>
              <a:t> </a:t>
            </a:r>
            <a:r>
              <a:rPr lang="en-US" dirty="0" err="1" smtClean="0">
                <a:solidFill>
                  <a:schemeClr val="tx1"/>
                </a:solidFill>
                <a:latin typeface="Euphemia" panose="020B0503040102020104" pitchFamily="34" charset="0"/>
              </a:rPr>
              <a:t>simultánea</a:t>
            </a:r>
            <a:endParaRPr lang="en-US" dirty="0">
              <a:solidFill>
                <a:schemeClr val="tx1"/>
              </a:solidFill>
              <a:latin typeface="Euphemia" panose="020B0503040102020104" pitchFamily="34" charset="0"/>
            </a:endParaRPr>
          </a:p>
        </p:txBody>
      </p:sp>
      <p:sp>
        <p:nvSpPr>
          <p:cNvPr id="19" name="Flecha derecha 18"/>
          <p:cNvSpPr/>
          <p:nvPr/>
        </p:nvSpPr>
        <p:spPr>
          <a:xfrm>
            <a:off x="4415069" y="3651293"/>
            <a:ext cx="328381" cy="38731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phemia" panose="020B0503040102020104" pitchFamily="34" charset="0"/>
            </a:endParaRPr>
          </a:p>
        </p:txBody>
      </p:sp>
      <p:sp>
        <p:nvSpPr>
          <p:cNvPr id="20" name="Rectángulo redondeado 19"/>
          <p:cNvSpPr/>
          <p:nvPr/>
        </p:nvSpPr>
        <p:spPr>
          <a:xfrm>
            <a:off x="597099" y="4398716"/>
            <a:ext cx="3641615" cy="82039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defTabSz="457200">
              <a:spcBef>
                <a:spcPct val="20000"/>
              </a:spcBef>
              <a:defRPr/>
            </a:pPr>
            <a:r>
              <a:rPr lang="en-US" dirty="0" err="1" smtClean="0">
                <a:solidFill>
                  <a:schemeClr val="tx1"/>
                </a:solidFill>
                <a:latin typeface="Euphemia" panose="020B0503040102020104" pitchFamily="34" charset="0"/>
              </a:rPr>
              <a:t>Búsqueda</a:t>
            </a:r>
            <a:r>
              <a:rPr lang="en-US" dirty="0" smtClean="0">
                <a:solidFill>
                  <a:schemeClr val="tx1"/>
                </a:solidFill>
                <a:latin typeface="Euphemia" panose="020B0503040102020104" pitchFamily="34" charset="0"/>
              </a:rPr>
              <a:t> de </a:t>
            </a:r>
            <a:r>
              <a:rPr lang="en-US" dirty="0" err="1" smtClean="0">
                <a:solidFill>
                  <a:schemeClr val="tx1"/>
                </a:solidFill>
                <a:latin typeface="Euphemia" panose="020B0503040102020104" pitchFamily="34" charset="0"/>
              </a:rPr>
              <a:t>datos</a:t>
            </a:r>
            <a:r>
              <a:rPr lang="en-US" dirty="0" smtClean="0">
                <a:solidFill>
                  <a:schemeClr val="tx1"/>
                </a:solidFill>
                <a:latin typeface="Euphemia" panose="020B0503040102020104" pitchFamily="34" charset="0"/>
              </a:rPr>
              <a:t> </a:t>
            </a:r>
            <a:r>
              <a:rPr lang="en-US" dirty="0" err="1" smtClean="0">
                <a:solidFill>
                  <a:schemeClr val="tx1"/>
                </a:solidFill>
                <a:latin typeface="Euphemia" panose="020B0503040102020104" pitchFamily="34" charset="0"/>
              </a:rPr>
              <a:t>similares</a:t>
            </a:r>
            <a:r>
              <a:rPr lang="en-US" dirty="0" smtClean="0">
                <a:solidFill>
                  <a:schemeClr val="tx1"/>
                </a:solidFill>
                <a:latin typeface="Euphemia" panose="020B0503040102020104" pitchFamily="34" charset="0"/>
              </a:rPr>
              <a:t> </a:t>
            </a:r>
            <a:r>
              <a:rPr lang="en-US" dirty="0" err="1" smtClean="0">
                <a:solidFill>
                  <a:schemeClr val="tx1"/>
                </a:solidFill>
                <a:latin typeface="Euphemia" panose="020B0503040102020104" pitchFamily="34" charset="0"/>
              </a:rPr>
              <a:t>en</a:t>
            </a:r>
            <a:r>
              <a:rPr lang="en-US" dirty="0" smtClean="0">
                <a:solidFill>
                  <a:schemeClr val="tx1"/>
                </a:solidFill>
                <a:latin typeface="Euphemia" panose="020B0503040102020104" pitchFamily="34" charset="0"/>
              </a:rPr>
              <a:t> </a:t>
            </a:r>
            <a:r>
              <a:rPr lang="en-US" dirty="0" err="1" smtClean="0">
                <a:solidFill>
                  <a:schemeClr val="tx1"/>
                </a:solidFill>
                <a:latin typeface="Euphemia" panose="020B0503040102020104" pitchFamily="34" charset="0"/>
              </a:rPr>
              <a:t>artículos</a:t>
            </a:r>
            <a:r>
              <a:rPr lang="en-US" dirty="0" smtClean="0">
                <a:solidFill>
                  <a:schemeClr val="tx1"/>
                </a:solidFill>
                <a:latin typeface="Euphemia" panose="020B0503040102020104" pitchFamily="34" charset="0"/>
              </a:rPr>
              <a:t> y </a:t>
            </a:r>
            <a:r>
              <a:rPr lang="en-US" dirty="0" err="1" smtClean="0">
                <a:solidFill>
                  <a:schemeClr val="tx1"/>
                </a:solidFill>
                <a:latin typeface="Euphemia" panose="020B0503040102020104" pitchFamily="34" charset="0"/>
              </a:rPr>
              <a:t>libros</a:t>
            </a:r>
            <a:endParaRPr lang="en-US" dirty="0">
              <a:solidFill>
                <a:schemeClr val="tx1"/>
              </a:solidFill>
              <a:latin typeface="Euphemia" panose="020B0503040102020104" pitchFamily="34" charset="0"/>
            </a:endParaRPr>
          </a:p>
        </p:txBody>
      </p:sp>
      <p:sp>
        <p:nvSpPr>
          <p:cNvPr id="21" name="Rectángulo redondeado 20"/>
          <p:cNvSpPr/>
          <p:nvPr/>
        </p:nvSpPr>
        <p:spPr>
          <a:xfrm>
            <a:off x="4874925" y="4413710"/>
            <a:ext cx="3641615" cy="82039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defTabSz="457200">
              <a:spcBef>
                <a:spcPct val="20000"/>
              </a:spcBef>
              <a:defRPr/>
            </a:pPr>
            <a:r>
              <a:rPr lang="en-US" dirty="0" err="1" smtClean="0">
                <a:solidFill>
                  <a:prstClr val="black"/>
                </a:solidFill>
                <a:latin typeface="Euphemia" panose="020B0503040102020104" pitchFamily="34" charset="0"/>
              </a:rPr>
              <a:t>Único</a:t>
            </a:r>
            <a:r>
              <a:rPr lang="en-US" dirty="0" smtClean="0">
                <a:solidFill>
                  <a:prstClr val="black"/>
                </a:solidFill>
                <a:latin typeface="Euphemia" panose="020B0503040102020104" pitchFamily="34" charset="0"/>
              </a:rPr>
              <a:t> motor de </a:t>
            </a:r>
            <a:r>
              <a:rPr lang="en-US" dirty="0" err="1" smtClean="0">
                <a:solidFill>
                  <a:prstClr val="black"/>
                </a:solidFill>
                <a:latin typeface="Euphemia" panose="020B0503040102020104" pitchFamily="34" charset="0"/>
              </a:rPr>
              <a:t>búsqueda</a:t>
            </a:r>
            <a:endParaRPr lang="en-US" dirty="0">
              <a:solidFill>
                <a:prstClr val="black"/>
              </a:solidFill>
              <a:latin typeface="Euphemia" panose="020B0503040102020104" pitchFamily="34" charset="0"/>
            </a:endParaRPr>
          </a:p>
        </p:txBody>
      </p:sp>
      <p:sp>
        <p:nvSpPr>
          <p:cNvPr id="22" name="Flecha derecha 21"/>
          <p:cNvSpPr/>
          <p:nvPr/>
        </p:nvSpPr>
        <p:spPr>
          <a:xfrm>
            <a:off x="4415069" y="4607129"/>
            <a:ext cx="328381" cy="38731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phemia" panose="020B0503040102020104" pitchFamily="34" charset="0"/>
            </a:endParaRPr>
          </a:p>
        </p:txBody>
      </p:sp>
      <p:sp>
        <p:nvSpPr>
          <p:cNvPr id="23" name="Rectángulo redondeado 22"/>
          <p:cNvSpPr/>
          <p:nvPr/>
        </p:nvSpPr>
        <p:spPr>
          <a:xfrm>
            <a:off x="597099" y="5362990"/>
            <a:ext cx="3641615" cy="82039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err="1" smtClean="0">
                <a:solidFill>
                  <a:schemeClr val="tx1"/>
                </a:solidFill>
                <a:latin typeface="Euphemia" panose="020B0503040102020104" pitchFamily="34" charset="0"/>
              </a:rPr>
              <a:t>Investigación</a:t>
            </a:r>
            <a:r>
              <a:rPr lang="en-US" dirty="0" smtClean="0">
                <a:solidFill>
                  <a:schemeClr val="tx1"/>
                </a:solidFill>
                <a:latin typeface="Euphemia" panose="020B0503040102020104" pitchFamily="34" charset="0"/>
              </a:rPr>
              <a:t> individual</a:t>
            </a:r>
            <a:endParaRPr lang="en-US" dirty="0">
              <a:solidFill>
                <a:schemeClr val="tx1"/>
              </a:solidFill>
              <a:latin typeface="Euphemia" panose="020B0503040102020104" pitchFamily="34" charset="0"/>
            </a:endParaRPr>
          </a:p>
        </p:txBody>
      </p:sp>
      <p:sp>
        <p:nvSpPr>
          <p:cNvPr id="24" name="Rectángulo redondeado 23"/>
          <p:cNvSpPr/>
          <p:nvPr/>
        </p:nvSpPr>
        <p:spPr>
          <a:xfrm>
            <a:off x="4874926" y="5356980"/>
            <a:ext cx="3641615" cy="82039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defTabSz="457200">
              <a:spcBef>
                <a:spcPct val="20000"/>
              </a:spcBef>
              <a:defRPr/>
            </a:pPr>
            <a:r>
              <a:rPr lang="en-US" dirty="0" err="1" smtClean="0">
                <a:solidFill>
                  <a:prstClr val="black"/>
                </a:solidFill>
                <a:latin typeface="Euphemia" panose="020B0503040102020104" pitchFamily="34" charset="0"/>
              </a:rPr>
              <a:t>Investigación</a:t>
            </a:r>
            <a:r>
              <a:rPr lang="en-US" dirty="0" smtClean="0">
                <a:solidFill>
                  <a:prstClr val="black"/>
                </a:solidFill>
                <a:latin typeface="Euphemia" panose="020B0503040102020104" pitchFamily="34" charset="0"/>
              </a:rPr>
              <a:t> </a:t>
            </a:r>
            <a:r>
              <a:rPr lang="en-US" dirty="0" err="1" smtClean="0">
                <a:solidFill>
                  <a:prstClr val="black"/>
                </a:solidFill>
                <a:latin typeface="Euphemia" panose="020B0503040102020104" pitchFamily="34" charset="0"/>
              </a:rPr>
              <a:t>colaborativa</a:t>
            </a:r>
            <a:r>
              <a:rPr lang="en-US" dirty="0" smtClean="0">
                <a:solidFill>
                  <a:prstClr val="black"/>
                </a:solidFill>
                <a:latin typeface="Euphemia" panose="020B0503040102020104" pitchFamily="34" charset="0"/>
              </a:rPr>
              <a:t> e </a:t>
            </a:r>
            <a:r>
              <a:rPr lang="en-US" dirty="0" err="1" smtClean="0">
                <a:solidFill>
                  <a:prstClr val="black"/>
                </a:solidFill>
                <a:latin typeface="Euphemia" panose="020B0503040102020104" pitchFamily="34" charset="0"/>
              </a:rPr>
              <a:t>interdisciplinar</a:t>
            </a:r>
            <a:endParaRPr lang="en-US" dirty="0">
              <a:solidFill>
                <a:prstClr val="black"/>
              </a:solidFill>
              <a:latin typeface="Euphemia" panose="020B0503040102020104" pitchFamily="34" charset="0"/>
            </a:endParaRPr>
          </a:p>
        </p:txBody>
      </p:sp>
      <p:sp>
        <p:nvSpPr>
          <p:cNvPr id="25" name="Flecha derecha 24"/>
          <p:cNvSpPr/>
          <p:nvPr/>
        </p:nvSpPr>
        <p:spPr>
          <a:xfrm>
            <a:off x="4415069" y="5571403"/>
            <a:ext cx="328381" cy="38731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phemia" panose="020B0503040102020104" pitchFamily="34" charset="0"/>
            </a:endParaRPr>
          </a:p>
        </p:txBody>
      </p:sp>
      <p:sp>
        <p:nvSpPr>
          <p:cNvPr id="28" name="Título 1"/>
          <p:cNvSpPr>
            <a:spLocks noGrp="1"/>
          </p:cNvSpPr>
          <p:nvPr>
            <p:ph type="title"/>
          </p:nvPr>
        </p:nvSpPr>
        <p:spPr>
          <a:xfrm>
            <a:off x="291899" y="498493"/>
            <a:ext cx="8593675" cy="364010"/>
          </a:xfrm>
        </p:spPr>
        <p:txBody>
          <a:bodyPr>
            <a:noAutofit/>
          </a:bodyPr>
          <a:lstStyle/>
          <a:p>
            <a:pPr algn="l"/>
            <a:r>
              <a:rPr lang="en-US" sz="3200" dirty="0" err="1" smtClean="0"/>
              <a:t>Dónde</a:t>
            </a:r>
            <a:r>
              <a:rPr lang="en-US" sz="3200" dirty="0" smtClean="0"/>
              <a:t> </a:t>
            </a:r>
            <a:r>
              <a:rPr lang="en-US" sz="3200" dirty="0" err="1" smtClean="0"/>
              <a:t>queremos</a:t>
            </a:r>
            <a:r>
              <a:rPr lang="en-US" sz="3200" dirty="0" smtClean="0"/>
              <a:t> </a:t>
            </a:r>
            <a:r>
              <a:rPr lang="en-US" sz="3200" dirty="0" err="1" smtClean="0"/>
              <a:t>llegar</a:t>
            </a:r>
            <a:endParaRPr lang="en-US" sz="3200" dirty="0"/>
          </a:p>
        </p:txBody>
      </p:sp>
    </p:spTree>
    <p:extLst>
      <p:ext uri="{BB962C8B-B14F-4D97-AF65-F5344CB8AC3E}">
        <p14:creationId xmlns:p14="http://schemas.microsoft.com/office/powerpoint/2010/main" val="3228853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2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3"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animBg="1"/>
      <p:bldP spid="16" grpId="0" animBg="1"/>
      <p:bldP spid="18" grpId="0" animBg="1"/>
      <p:bldP spid="19" grpId="0" animBg="1"/>
      <p:bldP spid="21" grpId="0" animBg="1"/>
      <p:bldP spid="22" grpId="0" animBg="1"/>
      <p:bldP spid="24" grpId="0" animBg="1"/>
      <p:bldP spid="25" grpId="0" animBg="1"/>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Los repertorios poéticos</a:t>
            </a:r>
            <a:endParaRPr lang="es-ES" dirty="0"/>
          </a:p>
        </p:txBody>
      </p:sp>
      <p:sp>
        <p:nvSpPr>
          <p:cNvPr id="2" name="Marcador de contenido 1"/>
          <p:cNvSpPr>
            <a:spLocks noGrp="1"/>
          </p:cNvSpPr>
          <p:nvPr>
            <p:ph idx="1"/>
          </p:nvPr>
        </p:nvSpPr>
        <p:spPr/>
        <p:txBody>
          <a:bodyPr/>
          <a:lstStyle/>
          <a:p>
            <a:endParaRPr lang="es-ES" dirty="0"/>
          </a:p>
        </p:txBody>
      </p:sp>
      <p:sp>
        <p:nvSpPr>
          <p:cNvPr id="8" name="Rectangle 4"/>
          <p:cNvSpPr/>
          <p:nvPr/>
        </p:nvSpPr>
        <p:spPr>
          <a:xfrm rot="21436727">
            <a:off x="878050" y="6234542"/>
            <a:ext cx="4849713" cy="348560"/>
          </a:xfrm>
          <a:custGeom>
            <a:avLst/>
            <a:gdLst/>
            <a:ahLst/>
            <a:cxnLst/>
            <a:rect l="l" t="t" r="r" b="b"/>
            <a:pathLst>
              <a:path w="3070818" h="311277">
                <a:moveTo>
                  <a:pt x="0" y="0"/>
                </a:moveTo>
                <a:lnTo>
                  <a:pt x="3070818" y="0"/>
                </a:lnTo>
                <a:lnTo>
                  <a:pt x="3070818" y="311277"/>
                </a:lnTo>
                <a:cubicBezTo>
                  <a:pt x="2757799" y="222024"/>
                  <a:pt x="2187281" y="162735"/>
                  <a:pt x="1535409" y="162735"/>
                </a:cubicBezTo>
                <a:cubicBezTo>
                  <a:pt x="883537" y="162735"/>
                  <a:pt x="313019" y="222024"/>
                  <a:pt x="0" y="311277"/>
                </a:cubicBezTo>
                <a:close/>
              </a:path>
            </a:pathLst>
          </a:custGeom>
          <a:gradFill flip="none" rotWithShape="1">
            <a:gsLst>
              <a:gs pos="0">
                <a:srgbClr val="000000">
                  <a:alpha val="50000"/>
                </a:srgbClr>
              </a:gs>
              <a:gs pos="100000">
                <a:srgbClr val="000000">
                  <a:alpha val="0"/>
                </a:srgbClr>
              </a:gs>
            </a:gsLst>
            <a:lin ang="54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ángulo 8"/>
          <p:cNvSpPr/>
          <p:nvPr/>
        </p:nvSpPr>
        <p:spPr>
          <a:xfrm rot="21436727">
            <a:off x="728145" y="2122808"/>
            <a:ext cx="4959934" cy="4231927"/>
          </a:xfrm>
          <a:prstGeom prst="rect">
            <a:avLst/>
          </a:prstGeom>
          <a:blipFill>
            <a:blip r:embed="rId2" cstate="print"/>
            <a:tile tx="0" ty="0" sx="100000" sy="100000" flip="none" algn="tl"/>
          </a:blip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Estuans</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intrinsecus</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ira</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vehementi</a:t>
            </a:r>
            <a:r>
              <a:rPr lang="en-US" sz="1200" dirty="0" smtClean="0">
                <a:latin typeface="Euphemia" panose="020B0503040102020104" pitchFamily="34" charset="0"/>
                <a:ea typeface="Times New Roman" panose="02020603050405020304" pitchFamily="18" charset="0"/>
              </a:rPr>
              <a:t/>
            </a:r>
            <a:br>
              <a:rPr lang="en-US" sz="1200" dirty="0" smtClean="0">
                <a:latin typeface="Euphemia" panose="020B0503040102020104" pitchFamily="34" charset="0"/>
                <a:ea typeface="Times New Roman" panose="02020603050405020304" pitchFamily="18" charset="0"/>
              </a:rPr>
            </a:br>
            <a:r>
              <a:rPr lang="en-US" sz="1200" dirty="0" smtClean="0">
                <a:latin typeface="Euphemia" panose="020B0503040102020104" pitchFamily="34" charset="0"/>
                <a:ea typeface="Times New Roman" panose="02020603050405020304" pitchFamily="18" charset="0"/>
              </a:rPr>
              <a:t>in </a:t>
            </a:r>
            <a:r>
              <a:rPr lang="en-US" sz="1200" dirty="0" err="1" smtClean="0">
                <a:latin typeface="Euphemia" panose="020B0503040102020104" pitchFamily="34" charset="0"/>
                <a:ea typeface="Times New Roman" panose="02020603050405020304" pitchFamily="18" charset="0"/>
              </a:rPr>
              <a:t>amaritudine</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loquor</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mee</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menti</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err="1" smtClean="0">
                <a:latin typeface="Euphemia" panose="020B0503040102020104" pitchFamily="34" charset="0"/>
                <a:ea typeface="Times New Roman" panose="02020603050405020304" pitchFamily="18" charset="0"/>
              </a:rPr>
              <a:t>factus</a:t>
            </a:r>
            <a:r>
              <a:rPr lang="en-US" sz="1200" dirty="0" smtClean="0">
                <a:latin typeface="Euphemia" panose="020B0503040102020104" pitchFamily="34" charset="0"/>
                <a:ea typeface="Times New Roman" panose="02020603050405020304" pitchFamily="18" charset="0"/>
              </a:rPr>
              <a:t> de </a:t>
            </a:r>
            <a:r>
              <a:rPr lang="en-US" sz="1200" dirty="0" err="1" smtClean="0">
                <a:latin typeface="Euphemia" panose="020B0503040102020104" pitchFamily="34" charset="0"/>
                <a:ea typeface="Times New Roman" panose="02020603050405020304" pitchFamily="18" charset="0"/>
              </a:rPr>
              <a:t>materia</a:t>
            </a:r>
            <a:r>
              <a:rPr lang="en-US" sz="1200" dirty="0" smtClean="0">
                <a:latin typeface="Euphemia" panose="020B0503040102020104" pitchFamily="34" charset="0"/>
                <a:ea typeface="Times New Roman" panose="02020603050405020304" pitchFamily="18" charset="0"/>
              </a:rPr>
              <a:t>        levis </a:t>
            </a:r>
            <a:r>
              <a:rPr lang="en-US" sz="1200" dirty="0" err="1" smtClean="0">
                <a:latin typeface="Euphemia" panose="020B0503040102020104" pitchFamily="34" charset="0"/>
                <a:ea typeface="Times New Roman" panose="02020603050405020304" pitchFamily="18" charset="0"/>
              </a:rPr>
              <a:t>elementi</a:t>
            </a:r>
            <a:endParaRPr lang="en-US" sz="1200" dirty="0" smtClean="0">
              <a:latin typeface="Euphemia" panose="020B0503040102020104" pitchFamily="34" charset="0"/>
              <a:ea typeface="Times New Roman" panose="02020603050405020304" pitchFamily="18" charset="0"/>
            </a:endParaRP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4	folio sum </a:t>
            </a:r>
            <a:r>
              <a:rPr lang="en-US" sz="1200" dirty="0" err="1" smtClean="0">
                <a:latin typeface="Euphemia" panose="020B0503040102020104" pitchFamily="34" charset="0"/>
                <a:ea typeface="Times New Roman" panose="02020603050405020304" pitchFamily="18" charset="0"/>
              </a:rPr>
              <a:t>similis</a:t>
            </a:r>
            <a:r>
              <a:rPr lang="en-US" sz="1200" dirty="0" smtClean="0">
                <a:latin typeface="Euphemia" panose="020B0503040102020104" pitchFamily="34" charset="0"/>
                <a:ea typeface="Times New Roman" panose="02020603050405020304" pitchFamily="18" charset="0"/>
              </a:rPr>
              <a:t>,        de quo </a:t>
            </a:r>
            <a:r>
              <a:rPr lang="en-US" sz="1200" dirty="0" err="1" smtClean="0">
                <a:latin typeface="Euphemia" panose="020B0503040102020104" pitchFamily="34" charset="0"/>
                <a:ea typeface="Times New Roman" panose="02020603050405020304" pitchFamily="18" charset="0"/>
              </a:rPr>
              <a:t>ludunt</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venti</a:t>
            </a:r>
            <a:r>
              <a:rPr lang="en-US" sz="1200" dirty="0" smtClean="0">
                <a:latin typeface="Euphemia" panose="020B0503040102020104" pitchFamily="34" charset="0"/>
                <a:ea typeface="Times New Roman" panose="02020603050405020304" pitchFamily="18" charset="0"/>
              </a:rPr>
              <a:t>.</a:t>
            </a: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 </a:t>
            </a: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	Cum sit </a:t>
            </a:r>
            <a:r>
              <a:rPr lang="en-US" sz="1200" dirty="0" err="1" smtClean="0">
                <a:latin typeface="Euphemia" panose="020B0503040102020104" pitchFamily="34" charset="0"/>
                <a:ea typeface="Times New Roman" panose="02020603050405020304" pitchFamily="18" charset="0"/>
              </a:rPr>
              <a:t>enim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proprium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viro</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sapienti</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smtClean="0">
                <a:latin typeface="Euphemia" panose="020B0503040102020104" pitchFamily="34" charset="0"/>
                <a:ea typeface="Times New Roman" panose="02020603050405020304" pitchFamily="18" charset="0"/>
              </a:rPr>
              <a:t>supra </a:t>
            </a:r>
            <a:r>
              <a:rPr lang="en-US" sz="1200" dirty="0" err="1" smtClean="0">
                <a:latin typeface="Euphemia" panose="020B0503040102020104" pitchFamily="34" charset="0"/>
                <a:ea typeface="Times New Roman" panose="02020603050405020304" pitchFamily="18" charset="0"/>
              </a:rPr>
              <a:t>petram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ponere</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sedem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fondamenti</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err="1" smtClean="0">
                <a:latin typeface="Euphemia" panose="020B0503040102020104" pitchFamily="34" charset="0"/>
                <a:ea typeface="Times New Roman" panose="02020603050405020304" pitchFamily="18" charset="0"/>
              </a:rPr>
              <a:t>stultus</a:t>
            </a:r>
            <a:r>
              <a:rPr lang="en-US" sz="1200" dirty="0" smtClean="0">
                <a:latin typeface="Euphemia" panose="020B0503040102020104" pitchFamily="34" charset="0"/>
                <a:ea typeface="Times New Roman" panose="02020603050405020304" pitchFamily="18" charset="0"/>
              </a:rPr>
              <a:t> ego </a:t>
            </a:r>
            <a:r>
              <a:rPr lang="en-US" sz="1200" dirty="0" err="1" smtClean="0">
                <a:latin typeface="Euphemia" panose="020B0503040102020104" pitchFamily="34" charset="0"/>
                <a:ea typeface="Times New Roman" panose="02020603050405020304" pitchFamily="18" charset="0"/>
              </a:rPr>
              <a:t>comparor</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fluvio</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labenti</a:t>
            </a:r>
            <a:r>
              <a:rPr lang="en-US" sz="1200" dirty="0" smtClean="0">
                <a:latin typeface="Euphemia" panose="020B0503040102020104" pitchFamily="34" charset="0"/>
                <a:ea typeface="Times New Roman" panose="02020603050405020304" pitchFamily="18" charset="0"/>
              </a:rPr>
              <a:t>,</a:t>
            </a: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8	sub </a:t>
            </a:r>
            <a:r>
              <a:rPr lang="en-US" sz="1200" dirty="0" err="1" smtClean="0">
                <a:latin typeface="Euphemia" panose="020B0503040102020104" pitchFamily="34" charset="0"/>
                <a:ea typeface="Times New Roman" panose="02020603050405020304" pitchFamily="18" charset="0"/>
              </a:rPr>
              <a:t>eodem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aere</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numquam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permanenti</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endParaRPr lang="en-US" sz="1200" dirty="0" smtClean="0">
              <a:latin typeface="Euphemia" panose="020B0503040102020104" pitchFamily="34" charset="0"/>
              <a:ea typeface="Times New Roman" panose="02020603050405020304" pitchFamily="18" charset="0"/>
            </a:endParaRP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Feror</a:t>
            </a:r>
            <a:r>
              <a:rPr lang="en-US" sz="1200" dirty="0" smtClean="0">
                <a:latin typeface="Euphemia" panose="020B0503040102020104" pitchFamily="34" charset="0"/>
                <a:ea typeface="Times New Roman" panose="02020603050405020304" pitchFamily="18" charset="0"/>
              </a:rPr>
              <a:t> ego </a:t>
            </a:r>
            <a:r>
              <a:rPr lang="en-US" sz="1200" dirty="0" err="1" smtClean="0">
                <a:latin typeface="Euphemia" panose="020B0503040102020104" pitchFamily="34" charset="0"/>
                <a:ea typeface="Times New Roman" panose="02020603050405020304" pitchFamily="18" charset="0"/>
              </a:rPr>
              <a:t>veluti</a:t>
            </a:r>
            <a:r>
              <a:rPr lang="en-US" sz="1200" dirty="0" smtClean="0">
                <a:latin typeface="Euphemia" panose="020B0503040102020104" pitchFamily="34" charset="0"/>
                <a:ea typeface="Times New Roman" panose="02020603050405020304" pitchFamily="18" charset="0"/>
              </a:rPr>
              <a:t>        sine </a:t>
            </a:r>
            <a:r>
              <a:rPr lang="en-US" sz="1200" dirty="0" err="1" smtClean="0">
                <a:latin typeface="Euphemia" panose="020B0503040102020104" pitchFamily="34" charset="0"/>
                <a:ea typeface="Times New Roman" panose="02020603050405020304" pitchFamily="18" charset="0"/>
              </a:rPr>
              <a:t>nauta</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navis</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err="1" smtClean="0">
                <a:latin typeface="Euphemia" panose="020B0503040102020104" pitchFamily="34" charset="0"/>
                <a:ea typeface="Times New Roman" panose="02020603050405020304" pitchFamily="18" charset="0"/>
              </a:rPr>
              <a:t>ut</a:t>
            </a:r>
            <a:r>
              <a:rPr lang="en-US" sz="1200" dirty="0" smtClean="0">
                <a:latin typeface="Euphemia" panose="020B0503040102020104" pitchFamily="34" charset="0"/>
                <a:ea typeface="Times New Roman" panose="02020603050405020304" pitchFamily="18" charset="0"/>
              </a:rPr>
              <a:t> per </a:t>
            </a:r>
            <a:r>
              <a:rPr lang="en-US" sz="1200" dirty="0" err="1" smtClean="0">
                <a:latin typeface="Euphemia" panose="020B0503040102020104" pitchFamily="34" charset="0"/>
                <a:ea typeface="Times New Roman" panose="02020603050405020304" pitchFamily="18" charset="0"/>
              </a:rPr>
              <a:t>vias</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aeris</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vaga</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fertur</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avis</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smtClean="0">
                <a:latin typeface="Euphemia" panose="020B0503040102020104" pitchFamily="34" charset="0"/>
                <a:ea typeface="Times New Roman" panose="02020603050405020304" pitchFamily="18" charset="0"/>
              </a:rPr>
              <a:t>non me </a:t>
            </a:r>
            <a:r>
              <a:rPr lang="en-US" sz="1200" dirty="0" err="1" smtClean="0">
                <a:latin typeface="Euphemia" panose="020B0503040102020104" pitchFamily="34" charset="0"/>
                <a:ea typeface="Times New Roman" panose="02020603050405020304" pitchFamily="18" charset="0"/>
              </a:rPr>
              <a:t>tenent</a:t>
            </a:r>
            <a:r>
              <a:rPr lang="en-US" sz="1200" dirty="0" smtClean="0">
                <a:latin typeface="Euphemia" panose="020B0503040102020104" pitchFamily="34" charset="0"/>
                <a:ea typeface="Times New Roman" panose="02020603050405020304" pitchFamily="18" charset="0"/>
              </a:rPr>
              <a:t> vincula,        non me tenet </a:t>
            </a:r>
            <a:r>
              <a:rPr lang="en-US" sz="1200" dirty="0" err="1" smtClean="0">
                <a:latin typeface="Euphemia" panose="020B0503040102020104" pitchFamily="34" charset="0"/>
                <a:ea typeface="Times New Roman" panose="02020603050405020304" pitchFamily="18" charset="0"/>
              </a:rPr>
              <a:t>clavis</a:t>
            </a:r>
            <a:r>
              <a:rPr lang="en-US" sz="1200" dirty="0" smtClean="0">
                <a:latin typeface="Euphemia" panose="020B0503040102020104" pitchFamily="34" charset="0"/>
                <a:ea typeface="Times New Roman" panose="02020603050405020304" pitchFamily="18" charset="0"/>
              </a:rPr>
              <a:t>,</a:t>
            </a:r>
          </a:p>
          <a:p>
            <a:pPr marL="457200" indent="-457200">
              <a:lnSpc>
                <a:spcPct val="150000"/>
              </a:lnSpc>
              <a:spcAft>
                <a:spcPts val="0"/>
              </a:spcAft>
              <a:buAutoNum type="arabicPlain" startAt="12"/>
            </a:pPr>
            <a:r>
              <a:rPr lang="en-US" sz="1200" dirty="0" err="1" smtClean="0">
                <a:latin typeface="Euphemia" panose="020B0503040102020104" pitchFamily="34" charset="0"/>
                <a:ea typeface="Times New Roman" panose="02020603050405020304" pitchFamily="18" charset="0"/>
              </a:rPr>
              <a:t>quero</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mei</a:t>
            </a:r>
            <a:r>
              <a:rPr lang="en-US" sz="1200" dirty="0" smtClean="0">
                <a:latin typeface="Euphemia" panose="020B0503040102020104" pitchFamily="34" charset="0"/>
                <a:ea typeface="Times New Roman" panose="02020603050405020304" pitchFamily="18" charset="0"/>
              </a:rPr>
              <a:t> similes        et </a:t>
            </a:r>
            <a:r>
              <a:rPr lang="en-US" sz="1200" dirty="0" err="1" smtClean="0">
                <a:latin typeface="Euphemia" panose="020B0503040102020104" pitchFamily="34" charset="0"/>
                <a:ea typeface="Times New Roman" panose="02020603050405020304" pitchFamily="18" charset="0"/>
              </a:rPr>
              <a:t>adiungor</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pravis</a:t>
            </a:r>
            <a:r>
              <a:rPr lang="en-US" sz="1200" dirty="0" smtClean="0">
                <a:latin typeface="Euphemia" panose="020B0503040102020104" pitchFamily="34" charset="0"/>
                <a:ea typeface="Times New Roman" panose="02020603050405020304" pitchFamily="18" charset="0"/>
              </a:rPr>
              <a:t>.</a:t>
            </a:r>
          </a:p>
          <a:p>
            <a:pPr>
              <a:lnSpc>
                <a:spcPct val="150000"/>
              </a:lnSpc>
              <a:spcAft>
                <a:spcPts val="0"/>
              </a:spcAft>
            </a:pPr>
            <a:r>
              <a:rPr lang="en-US" sz="1200" i="1" dirty="0" smtClean="0">
                <a:latin typeface="Euphemia" panose="020B0503040102020104" pitchFamily="34" charset="0"/>
                <a:ea typeface="Times New Roman" panose="02020603050405020304" pitchFamily="18" charset="0"/>
              </a:rPr>
              <a:t>	</a:t>
            </a:r>
            <a:r>
              <a:rPr lang="en-US" sz="1200" b="1" i="1" dirty="0" err="1" smtClean="0">
                <a:latin typeface="Euphemia" panose="020B0503040102020104" pitchFamily="34" charset="0"/>
                <a:ea typeface="Times New Roman" panose="02020603050405020304" pitchFamily="18" charset="0"/>
              </a:rPr>
              <a:t>Carmina</a:t>
            </a:r>
            <a:r>
              <a:rPr lang="en-US" sz="1200" b="1" i="1" dirty="0" smtClean="0">
                <a:latin typeface="Euphemia" panose="020B0503040102020104" pitchFamily="34" charset="0"/>
                <a:ea typeface="Times New Roman" panose="02020603050405020304" pitchFamily="18" charset="0"/>
              </a:rPr>
              <a:t> </a:t>
            </a:r>
            <a:r>
              <a:rPr lang="en-US" sz="1200" b="1" i="1" dirty="0" err="1" smtClean="0">
                <a:latin typeface="Euphemia" panose="020B0503040102020104" pitchFamily="34" charset="0"/>
                <a:ea typeface="Times New Roman" panose="02020603050405020304" pitchFamily="18" charset="0"/>
              </a:rPr>
              <a:t>Burana</a:t>
            </a:r>
            <a:r>
              <a:rPr lang="en-US" sz="1200" b="1" i="1" dirty="0" smtClean="0">
                <a:latin typeface="Euphemia" panose="020B0503040102020104" pitchFamily="34" charset="0"/>
                <a:ea typeface="Times New Roman" panose="02020603050405020304" pitchFamily="18" charset="0"/>
              </a:rPr>
              <a:t>, 191</a:t>
            </a:r>
            <a:endParaRPr lang="en-US" sz="1200" b="1" i="1" dirty="0">
              <a:effectLst/>
              <a:latin typeface="Euphemia" panose="020B0503040102020104" pitchFamily="34" charset="0"/>
              <a:ea typeface="Times New Roman" panose="02020603050405020304" pitchFamily="18" charset="0"/>
            </a:endParaRPr>
          </a:p>
        </p:txBody>
      </p:sp>
      <p:pic>
        <p:nvPicPr>
          <p:cNvPr id="10" name="Picture 8" descr="https://you.stonybrook.edu/innovationlab/files/2015/07/post-it-note-1gr38qq.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25" t="9603" r="19600" b="16418"/>
          <a:stretch/>
        </p:blipFill>
        <p:spPr bwMode="auto">
          <a:xfrm>
            <a:off x="4745657" y="1481958"/>
            <a:ext cx="4444926" cy="4794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ángulo 10"/>
          <p:cNvSpPr/>
          <p:nvPr/>
        </p:nvSpPr>
        <p:spPr>
          <a:xfrm rot="21403440">
            <a:off x="4964465" y="2203646"/>
            <a:ext cx="2344928" cy="3477875"/>
          </a:xfrm>
          <a:prstGeom prst="rect">
            <a:avLst/>
          </a:prstGeom>
        </p:spPr>
        <p:txBody>
          <a:bodyPr wrap="square">
            <a:spAutoFit/>
          </a:bodyPr>
          <a:lstStyle/>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Author</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Title</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Incipit</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Manuscript</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Post </a:t>
            </a:r>
            <a:r>
              <a:rPr lang="en-US" sz="2000" b="1" dirty="0" err="1">
                <a:latin typeface="Bradley Hand ITC" panose="03070402050302030203" pitchFamily="66" charset="0"/>
                <a:ea typeface="MS Mincho" panose="02020609040205080304" pitchFamily="49" charset="-128"/>
                <a:cs typeface="Times New Roman" panose="02020603050405020304" pitchFamily="18" charset="0"/>
              </a:rPr>
              <a:t>quem</a:t>
            </a:r>
            <a:r>
              <a:rPr lang="en-US" sz="2000" b="1" dirty="0">
                <a:latin typeface="Bradley Hand ITC" panose="03070402050302030203" pitchFamily="66" charset="0"/>
                <a:ea typeface="MS Mincho" panose="02020609040205080304" pitchFamily="49" charset="-128"/>
                <a:cs typeface="Times New Roman" panose="02020603050405020304" pitchFamily="18" charset="0"/>
              </a:rPr>
              <a:t> </a:t>
            </a:r>
            <a:endParaRPr lang="en-US" sz="2000" b="1" dirty="0" smtClean="0">
              <a:latin typeface="Bradley Hand ITC" panose="03070402050302030203" pitchFamily="66" charset="0"/>
              <a:ea typeface="MS Mincho" panose="02020609040205080304" pitchFamily="49" charset="-128"/>
              <a:cs typeface="Times New Roman" panose="02020603050405020304" pitchFamily="18" charset="0"/>
            </a:endParaRP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Ante </a:t>
            </a:r>
            <a:r>
              <a:rPr lang="en-US" sz="2000" b="1" dirty="0" err="1" smtClean="0">
                <a:latin typeface="Bradley Hand ITC" panose="03070402050302030203" pitchFamily="66" charset="0"/>
                <a:ea typeface="MS Mincho" panose="02020609040205080304" pitchFamily="49" charset="-128"/>
                <a:cs typeface="Times New Roman" panose="02020603050405020304" pitchFamily="18" charset="0"/>
              </a:rPr>
              <a:t>quem</a:t>
            </a:r>
            <a:endParaRPr lang="en-US" sz="2000" b="1" dirty="0" smtClean="0">
              <a:latin typeface="Bradley Hand ITC" panose="03070402050302030203" pitchFamily="66" charset="0"/>
              <a:ea typeface="MS Mincho" panose="02020609040205080304" pitchFamily="49" charset="-128"/>
              <a:cs typeface="Times New Roman" panose="02020603050405020304" pitchFamily="18" charset="0"/>
            </a:endParaRP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Language</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Topics</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Edition</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Online edition</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Work</a:t>
            </a:r>
            <a:endParaRPr lang="en-US" sz="2000" b="1" dirty="0">
              <a:effectLst/>
              <a:latin typeface="Bradley Hand ITC" panose="03070402050302030203" pitchFamily="66" charset="0"/>
              <a:ea typeface="MS Mincho" panose="02020609040205080304" pitchFamily="49" charset="-128"/>
              <a:cs typeface="Times New Roman" panose="02020603050405020304" pitchFamily="18" charset="0"/>
            </a:endParaRPr>
          </a:p>
        </p:txBody>
      </p:sp>
      <p:sp>
        <p:nvSpPr>
          <p:cNvPr id="12" name="Rectángulo 11"/>
          <p:cNvSpPr/>
          <p:nvPr/>
        </p:nvSpPr>
        <p:spPr>
          <a:xfrm rot="21412592">
            <a:off x="6762660" y="2461596"/>
            <a:ext cx="2399145" cy="2862322"/>
          </a:xfrm>
          <a:prstGeom prst="rect">
            <a:avLst/>
          </a:prstGeom>
        </p:spPr>
        <p:txBody>
          <a:bodyPr wrap="square">
            <a:spAutoFit/>
          </a:bodyPr>
          <a:lstStyle/>
          <a:p>
            <a:pPr>
              <a:spcAft>
                <a:spcPts val="0"/>
              </a:spcAft>
            </a:pPr>
            <a:r>
              <a:rPr lang="en-US" sz="2000" b="1" dirty="0" err="1" smtClean="0">
                <a:latin typeface="Bradley Hand ITC" panose="03070402050302030203" pitchFamily="66" charset="0"/>
                <a:ea typeface="MS Mincho" panose="02020609040205080304" pitchFamily="49" charset="-128"/>
                <a:cs typeface="Times New Roman" panose="02020603050405020304" pitchFamily="18" charset="0"/>
              </a:rPr>
              <a:t>Isometrism</a:t>
            </a:r>
            <a:endParaRPr lang="en-US" sz="2000" b="1" dirty="0" smtClean="0">
              <a:latin typeface="Bradley Hand ITC" panose="03070402050302030203" pitchFamily="66" charset="0"/>
              <a:ea typeface="MS Mincho" panose="02020609040205080304" pitchFamily="49" charset="-128"/>
              <a:cs typeface="Times New Roman" panose="02020603050405020304" pitchFamily="18" charset="0"/>
            </a:endParaRPr>
          </a:p>
          <a:p>
            <a:pPr>
              <a:spcAft>
                <a:spcPts val="0"/>
              </a:spcAft>
            </a:pPr>
            <a:r>
              <a:rPr lang="en-US" sz="2000" b="1" dirty="0" err="1" smtClean="0">
                <a:latin typeface="Bradley Hand ITC" panose="03070402050302030203" pitchFamily="66" charset="0"/>
                <a:ea typeface="MS Mincho" panose="02020609040205080304" pitchFamily="49" charset="-128"/>
                <a:cs typeface="Times New Roman" panose="02020603050405020304" pitchFamily="18" charset="0"/>
              </a:rPr>
              <a:t>Isostrophism</a:t>
            </a:r>
            <a:endParaRPr lang="en-US" sz="2000" b="1" dirty="0" smtClean="0">
              <a:latin typeface="Bradley Hand ITC" panose="03070402050302030203" pitchFamily="66" charset="0"/>
              <a:ea typeface="MS Mincho" panose="02020609040205080304" pitchFamily="49" charset="-128"/>
              <a:cs typeface="Times New Roman" panose="02020603050405020304" pitchFamily="18" charset="0"/>
            </a:endParaRP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Metrical scheme</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Rhyme scheme</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Rhyme</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Musical  notation</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Number </a:t>
            </a:r>
            <a:r>
              <a:rPr lang="en-US" sz="2000" b="1" dirty="0">
                <a:latin typeface="Bradley Hand ITC" panose="03070402050302030203" pitchFamily="66" charset="0"/>
                <a:ea typeface="MS Mincho" panose="02020609040205080304" pitchFamily="49" charset="-128"/>
                <a:cs typeface="Times New Roman" panose="02020603050405020304" pitchFamily="18" charset="0"/>
              </a:rPr>
              <a:t>of </a:t>
            </a: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stanzas</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Number of lines</a:t>
            </a:r>
          </a:p>
          <a:p>
            <a:pPr>
              <a:spcAft>
                <a:spcPts val="0"/>
              </a:spcAft>
            </a:pPr>
            <a:r>
              <a:rPr lang="en-US" sz="2000" b="1" dirty="0" smtClean="0">
                <a:latin typeface="Bradley Hand ITC" panose="03070402050302030203" pitchFamily="66" charset="0"/>
                <a:ea typeface="MS Mincho" panose="02020609040205080304" pitchFamily="49" charset="-128"/>
                <a:cs typeface="Times New Roman" panose="02020603050405020304" pitchFamily="18" charset="0"/>
              </a:rPr>
              <a:t>Poetic form</a:t>
            </a:r>
            <a:endParaRPr lang="en-US" sz="2000" b="1" dirty="0">
              <a:effectLst/>
              <a:latin typeface="Bradley Hand ITC" panose="03070402050302030203" pitchFamily="66"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465827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2010\metrica\imagenes para ppt\gaston raynaud.jpg"/>
          <p:cNvPicPr>
            <a:picLocks noChangeAspect="1" noChangeArrowheads="1"/>
          </p:cNvPicPr>
          <p:nvPr/>
        </p:nvPicPr>
        <p:blipFill rotWithShape="1">
          <a:blip r:embed="rId2" cstate="print"/>
          <a:srcRect l="4456"/>
          <a:stretch/>
        </p:blipFill>
        <p:spPr bwMode="auto">
          <a:xfrm>
            <a:off x="7235825" y="908050"/>
            <a:ext cx="1728788" cy="2698750"/>
          </a:xfrm>
          <a:prstGeom prst="rect">
            <a:avLst/>
          </a:prstGeom>
          <a:ln>
            <a:noFill/>
          </a:ln>
          <a:effectLst>
            <a:outerShdw blurRad="292100" dist="139700" dir="2700000" algn="tl" rotWithShape="0">
              <a:srgbClr val="333333">
                <a:alpha val="65000"/>
              </a:srgbClr>
            </a:outerShdw>
          </a:effectLst>
        </p:spPr>
      </p:pic>
      <p:sp>
        <p:nvSpPr>
          <p:cNvPr id="38914" name="2 Marcador de contenido"/>
          <p:cNvSpPr>
            <a:spLocks noGrp="1"/>
          </p:cNvSpPr>
          <p:nvPr>
            <p:ph idx="1"/>
          </p:nvPr>
        </p:nvSpPr>
        <p:spPr>
          <a:xfrm>
            <a:off x="683568" y="1916832"/>
            <a:ext cx="6625282" cy="4536356"/>
          </a:xfrm>
        </p:spPr>
        <p:txBody>
          <a:bodyPr/>
          <a:lstStyle/>
          <a:p>
            <a:pPr marL="342900" indent="-342900" eaLnBrk="1" hangingPunct="1">
              <a:buFont typeface="Arial"/>
              <a:buChar char="•"/>
            </a:pPr>
            <a:r>
              <a:rPr lang="es-ES" sz="2800" dirty="0" err="1" smtClean="0">
                <a:latin typeface="Euphemia" panose="020B0503040102020104" pitchFamily="34" charset="0"/>
              </a:rPr>
              <a:t>Gaston</a:t>
            </a:r>
            <a:r>
              <a:rPr lang="es-ES" sz="2800" dirty="0" smtClean="0">
                <a:latin typeface="Euphemia" panose="020B0503040102020104" pitchFamily="34" charset="0"/>
              </a:rPr>
              <a:t> </a:t>
            </a:r>
            <a:r>
              <a:rPr lang="es-ES" sz="2800" dirty="0" err="1" smtClean="0">
                <a:latin typeface="Euphemia" panose="020B0503040102020104" pitchFamily="34" charset="0"/>
              </a:rPr>
              <a:t>Raynaud</a:t>
            </a:r>
            <a:r>
              <a:rPr lang="es-ES" sz="2800" dirty="0" smtClean="0">
                <a:latin typeface="Euphemia" panose="020B0503040102020104" pitchFamily="34" charset="0"/>
              </a:rPr>
              <a:t>, </a:t>
            </a:r>
            <a:r>
              <a:rPr lang="fr-FR" sz="2800" i="1" dirty="0" smtClean="0">
                <a:latin typeface="Euphemia" panose="020B0503040102020104" pitchFamily="34" charset="0"/>
              </a:rPr>
              <a:t>Bibliographie des chansonniers </a:t>
            </a:r>
            <a:r>
              <a:rPr lang="fr-FR" sz="2800" i="1" dirty="0" err="1" smtClean="0">
                <a:latin typeface="Euphemia" panose="020B0503040102020104" pitchFamily="34" charset="0"/>
              </a:rPr>
              <a:t>français</a:t>
            </a:r>
            <a:r>
              <a:rPr lang="fr-FR" sz="2800" i="1" dirty="0" smtClean="0">
                <a:latin typeface="Euphemia" panose="020B0503040102020104" pitchFamily="34" charset="0"/>
              </a:rPr>
              <a:t> des XIIIe et XIVe </a:t>
            </a:r>
            <a:r>
              <a:rPr lang="fr-FR" sz="2800" i="1" dirty="0" err="1" smtClean="0">
                <a:latin typeface="Euphemia" panose="020B0503040102020104" pitchFamily="34" charset="0"/>
              </a:rPr>
              <a:t>siècles</a:t>
            </a:r>
            <a:r>
              <a:rPr lang="fr-FR" sz="2800" i="1" dirty="0" smtClean="0">
                <a:latin typeface="Euphemia" panose="020B0503040102020104" pitchFamily="34" charset="0"/>
              </a:rPr>
              <a:t>,</a:t>
            </a:r>
            <a:r>
              <a:rPr lang="es-ES" sz="2800" dirty="0" smtClean="0">
                <a:latin typeface="Euphemia" panose="020B0503040102020104" pitchFamily="34" charset="0"/>
              </a:rPr>
              <a:t> 1884.</a:t>
            </a:r>
            <a:endParaRPr lang="es-ES_tradnl" sz="2800" dirty="0" smtClean="0">
              <a:latin typeface="Euphemia" panose="020B0503040102020104" pitchFamily="34" charset="0"/>
            </a:endParaRPr>
          </a:p>
          <a:p>
            <a:pPr marL="342900" indent="-342900" eaLnBrk="1" hangingPunct="1">
              <a:buFont typeface="Arial"/>
              <a:buChar char="•"/>
            </a:pPr>
            <a:r>
              <a:rPr lang="es-ES" sz="2800" dirty="0" err="1" smtClean="0">
                <a:latin typeface="Euphemia" panose="020B0503040102020104" pitchFamily="34" charset="0"/>
              </a:rPr>
              <a:t>Gotthold</a:t>
            </a:r>
            <a:r>
              <a:rPr lang="es-ES" sz="2800" dirty="0" smtClean="0">
                <a:latin typeface="Euphemia" panose="020B0503040102020104" pitchFamily="34" charset="0"/>
              </a:rPr>
              <a:t> </a:t>
            </a:r>
            <a:r>
              <a:rPr lang="es-ES" sz="2800" dirty="0" err="1" smtClean="0">
                <a:latin typeface="Euphemia" panose="020B0503040102020104" pitchFamily="34" charset="0"/>
              </a:rPr>
              <a:t>Naetebus</a:t>
            </a:r>
            <a:r>
              <a:rPr lang="es-ES" sz="2800" dirty="0" smtClean="0">
                <a:latin typeface="Euphemia" panose="020B0503040102020104" pitchFamily="34" charset="0"/>
              </a:rPr>
              <a:t>, </a:t>
            </a:r>
            <a:r>
              <a:rPr lang="de-DE" sz="2800" i="1" dirty="0" smtClean="0">
                <a:latin typeface="Euphemia" panose="020B0503040102020104" pitchFamily="34" charset="0"/>
              </a:rPr>
              <a:t>Die nicht lyrischen  Strophenformen des Altfranzösischen</a:t>
            </a:r>
            <a:r>
              <a:rPr lang="de-DE" sz="2800" dirty="0" smtClean="0">
                <a:latin typeface="Euphemia" panose="020B0503040102020104" pitchFamily="34" charset="0"/>
              </a:rPr>
              <a:t>, 1891.</a:t>
            </a:r>
          </a:p>
          <a:p>
            <a:pPr marL="342900" indent="-342900" eaLnBrk="1" hangingPunct="1">
              <a:buFont typeface="Arial"/>
              <a:buChar char="•"/>
            </a:pPr>
            <a:r>
              <a:rPr lang="es-ES" sz="2800" dirty="0" err="1" smtClean="0">
                <a:latin typeface="Euphemia" panose="020B0503040102020104" pitchFamily="34" charset="0"/>
              </a:rPr>
              <a:t>Pillet</a:t>
            </a:r>
            <a:r>
              <a:rPr lang="es-ES" sz="2800" dirty="0" smtClean="0">
                <a:latin typeface="Euphemia" panose="020B0503040102020104" pitchFamily="34" charset="0"/>
              </a:rPr>
              <a:t> &amp; </a:t>
            </a:r>
            <a:r>
              <a:rPr lang="es-ES" sz="2800" dirty="0" err="1" smtClean="0">
                <a:latin typeface="Euphemia" panose="020B0503040102020104" pitchFamily="34" charset="0"/>
              </a:rPr>
              <a:t>Carstens</a:t>
            </a:r>
            <a:r>
              <a:rPr lang="es-ES" sz="2800" dirty="0" smtClean="0">
                <a:latin typeface="Euphemia" panose="020B0503040102020104" pitchFamily="34" charset="0"/>
              </a:rPr>
              <a:t>, </a:t>
            </a:r>
            <a:r>
              <a:rPr lang="es-ES" sz="2800" i="1" dirty="0" err="1" smtClean="0">
                <a:latin typeface="Euphemia" panose="020B0503040102020104" pitchFamily="34" charset="0"/>
              </a:rPr>
              <a:t>Bibliographie</a:t>
            </a:r>
            <a:r>
              <a:rPr lang="es-ES" sz="2800" i="1" dirty="0" smtClean="0">
                <a:latin typeface="Euphemia" panose="020B0503040102020104" pitchFamily="34" charset="0"/>
              </a:rPr>
              <a:t> des </a:t>
            </a:r>
            <a:r>
              <a:rPr lang="es-ES" sz="2800" i="1" dirty="0" err="1" smtClean="0">
                <a:latin typeface="Euphemia" panose="020B0503040102020104" pitchFamily="34" charset="0"/>
              </a:rPr>
              <a:t>Troubadours</a:t>
            </a:r>
            <a:r>
              <a:rPr lang="es-ES" sz="2800" i="1" dirty="0" smtClean="0">
                <a:latin typeface="Euphemia" panose="020B0503040102020104" pitchFamily="34" charset="0"/>
              </a:rPr>
              <a:t>, </a:t>
            </a:r>
            <a:r>
              <a:rPr lang="es-ES" sz="2800" dirty="0" smtClean="0">
                <a:latin typeface="Euphemia" panose="020B0503040102020104" pitchFamily="34" charset="0"/>
              </a:rPr>
              <a:t>1933</a:t>
            </a:r>
            <a:endParaRPr lang="de-DE" sz="2800" dirty="0" smtClean="0">
              <a:latin typeface="Euphemia" panose="020B0503040102020104" pitchFamily="34" charset="0"/>
            </a:endParaRPr>
          </a:p>
          <a:p>
            <a:pPr eaLnBrk="1" hangingPunct="1">
              <a:buNone/>
            </a:pPr>
            <a:endParaRPr lang="de-DE" dirty="0" smtClean="0"/>
          </a:p>
          <a:p>
            <a:pPr eaLnBrk="1" hangingPunct="1"/>
            <a:endParaRPr lang="es-ES" dirty="0" smtClean="0"/>
          </a:p>
        </p:txBody>
      </p:sp>
      <p:pic>
        <p:nvPicPr>
          <p:cNvPr id="38915" name="Picture 3" descr="K:\2010\metrica\imagenes para ppt\naetebu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3645024"/>
            <a:ext cx="1907704" cy="332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Título"/>
          <p:cNvSpPr>
            <a:spLocks noGrp="1"/>
          </p:cNvSpPr>
          <p:nvPr>
            <p:ph type="title"/>
          </p:nvPr>
        </p:nvSpPr>
        <p:spPr>
          <a:xfrm>
            <a:off x="323850" y="260350"/>
            <a:ext cx="8496300" cy="865188"/>
          </a:xfrm>
        </p:spPr>
        <p:txBody>
          <a:bodyPr/>
          <a:lstStyle/>
          <a:p>
            <a:pPr algn="l">
              <a:defRPr/>
            </a:pPr>
            <a:r>
              <a:rPr lang="es-ES_tradnl" dirty="0" smtClean="0"/>
              <a:t>Los primeros repertorios</a:t>
            </a:r>
            <a:endParaRPr lang="es-ES_tradnl" dirty="0"/>
          </a:p>
        </p:txBody>
      </p:sp>
    </p:spTree>
    <p:extLst>
      <p:ext uri="{BB962C8B-B14F-4D97-AF65-F5344CB8AC3E}">
        <p14:creationId xmlns:p14="http://schemas.microsoft.com/office/powerpoint/2010/main" val="32041907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b="42445"/>
          <a:stretch>
            <a:fillRect/>
          </a:stretch>
        </p:blipFill>
        <p:spPr bwMode="auto">
          <a:xfrm>
            <a:off x="212557" y="56172"/>
            <a:ext cx="7079497" cy="3088056"/>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4"/>
          <a:stretch>
            <a:fillRect/>
          </a:stretch>
        </p:blipFill>
        <p:spPr>
          <a:xfrm>
            <a:off x="6497382" y="274638"/>
            <a:ext cx="2673937" cy="1437984"/>
          </a:xfrm>
          <a:prstGeom prst="rect">
            <a:avLst/>
          </a:prstGeom>
        </p:spPr>
      </p:pic>
      <p:pic>
        <p:nvPicPr>
          <p:cNvPr id="5" name="Picture 3"/>
          <p:cNvPicPr>
            <a:picLocks noChangeAspect="1" noChangeArrowheads="1"/>
          </p:cNvPicPr>
          <p:nvPr/>
        </p:nvPicPr>
        <p:blipFill>
          <a:blip r:embed="rId5" cstate="print"/>
          <a:srcRect/>
          <a:stretch>
            <a:fillRect/>
          </a:stretch>
        </p:blipFill>
        <p:spPr bwMode="auto">
          <a:xfrm>
            <a:off x="2384359" y="2827955"/>
            <a:ext cx="6759641" cy="4079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3902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841" y="5188247"/>
            <a:ext cx="1837398" cy="1372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767" y="1904555"/>
            <a:ext cx="1869269" cy="14019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657" y="3582560"/>
            <a:ext cx="1843308" cy="13827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5159" y="1904555"/>
            <a:ext cx="1843308" cy="14019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5168" y="3557728"/>
            <a:ext cx="1877171" cy="14075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859" y="1904573"/>
            <a:ext cx="1920064" cy="13827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82829" y="3557728"/>
            <a:ext cx="1886201" cy="14143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p:cNvSpPr txBox="1"/>
          <p:nvPr/>
        </p:nvSpPr>
        <p:spPr>
          <a:xfrm>
            <a:off x="904657" y="1600200"/>
            <a:ext cx="1843308" cy="307696"/>
          </a:xfrm>
          <a:prstGeom prst="rect">
            <a:avLst/>
          </a:prstGeom>
          <a:solidFill>
            <a:srgbClr val="800000">
              <a:alpha val="51000"/>
            </a:srgbClr>
          </a:solidFill>
        </p:spPr>
        <p:txBody>
          <a:bodyPr wrap="square" lIns="91350" tIns="45680" rIns="91350" bIns="45680" rtlCol="0">
            <a:spAutoFit/>
          </a:bodyPr>
          <a:lstStyle/>
          <a:p>
            <a:pPr algn="ctr"/>
            <a:r>
              <a:rPr lang="es-ES" sz="1400" dirty="0"/>
              <a:t>RPHA - </a:t>
            </a:r>
            <a:r>
              <a:rPr lang="es-ES" sz="1400" dirty="0" err="1"/>
              <a:t>Hungary</a:t>
            </a:r>
            <a:endParaRPr lang="es-ES" sz="1400" dirty="0"/>
          </a:p>
        </p:txBody>
      </p:sp>
      <p:sp>
        <p:nvSpPr>
          <p:cNvPr id="10" name="CuadroTexto 9"/>
          <p:cNvSpPr txBox="1"/>
          <p:nvPr/>
        </p:nvSpPr>
        <p:spPr>
          <a:xfrm>
            <a:off x="3061148" y="1600200"/>
            <a:ext cx="1843308" cy="307696"/>
          </a:xfrm>
          <a:prstGeom prst="rect">
            <a:avLst/>
          </a:prstGeom>
          <a:solidFill>
            <a:srgbClr val="800000">
              <a:alpha val="51000"/>
            </a:srgbClr>
          </a:solidFill>
        </p:spPr>
        <p:txBody>
          <a:bodyPr wrap="square" lIns="91350" tIns="45680" rIns="91350" bIns="45680" rtlCol="0">
            <a:spAutoFit/>
          </a:bodyPr>
          <a:lstStyle/>
          <a:p>
            <a:pPr algn="ctr"/>
            <a:r>
              <a:rPr lang="es-ES" sz="1400" dirty="0" err="1"/>
              <a:t>BedT</a:t>
            </a:r>
            <a:r>
              <a:rPr lang="es-ES" sz="1400" dirty="0"/>
              <a:t> - </a:t>
            </a:r>
            <a:r>
              <a:rPr lang="es-ES" sz="1400" dirty="0" err="1"/>
              <a:t>Italy</a:t>
            </a:r>
            <a:endParaRPr lang="es-ES" sz="1400" dirty="0"/>
          </a:p>
        </p:txBody>
      </p:sp>
      <p:sp>
        <p:nvSpPr>
          <p:cNvPr id="11" name="CuadroTexto 10"/>
          <p:cNvSpPr txBox="1"/>
          <p:nvPr/>
        </p:nvSpPr>
        <p:spPr>
          <a:xfrm>
            <a:off x="5256859" y="1601849"/>
            <a:ext cx="1843308" cy="307696"/>
          </a:xfrm>
          <a:prstGeom prst="rect">
            <a:avLst/>
          </a:prstGeom>
          <a:solidFill>
            <a:srgbClr val="800000">
              <a:alpha val="51000"/>
            </a:srgbClr>
          </a:solidFill>
        </p:spPr>
        <p:txBody>
          <a:bodyPr wrap="square" lIns="91350" tIns="45680" rIns="91350" bIns="45680" rtlCol="0">
            <a:spAutoFit/>
          </a:bodyPr>
          <a:lstStyle/>
          <a:p>
            <a:pPr algn="ctr"/>
            <a:r>
              <a:rPr lang="es-ES" sz="1400" dirty="0"/>
              <a:t>Cantigas Oxford</a:t>
            </a:r>
          </a:p>
        </p:txBody>
      </p:sp>
      <p:sp>
        <p:nvSpPr>
          <p:cNvPr id="12" name="CuadroTexto 11"/>
          <p:cNvSpPr txBox="1"/>
          <p:nvPr/>
        </p:nvSpPr>
        <p:spPr>
          <a:xfrm>
            <a:off x="900762" y="3274769"/>
            <a:ext cx="1843308" cy="307696"/>
          </a:xfrm>
          <a:prstGeom prst="rect">
            <a:avLst/>
          </a:prstGeom>
          <a:solidFill>
            <a:srgbClr val="800000">
              <a:alpha val="51000"/>
            </a:srgbClr>
          </a:solidFill>
        </p:spPr>
        <p:txBody>
          <a:bodyPr wrap="square" lIns="91350" tIns="45680" rIns="91350" bIns="45680" rtlCol="0">
            <a:spAutoFit/>
          </a:bodyPr>
          <a:lstStyle/>
          <a:p>
            <a:pPr algn="ctr"/>
            <a:r>
              <a:rPr lang="es-ES" sz="1400" dirty="0"/>
              <a:t>MedDB2 – Galicia</a:t>
            </a:r>
          </a:p>
        </p:txBody>
      </p:sp>
      <p:sp>
        <p:nvSpPr>
          <p:cNvPr id="13" name="CuadroTexto 12"/>
          <p:cNvSpPr txBox="1"/>
          <p:nvPr/>
        </p:nvSpPr>
        <p:spPr>
          <a:xfrm>
            <a:off x="5256859" y="3249934"/>
            <a:ext cx="1886202" cy="307696"/>
          </a:xfrm>
          <a:prstGeom prst="rect">
            <a:avLst/>
          </a:prstGeom>
          <a:solidFill>
            <a:srgbClr val="800000">
              <a:alpha val="51000"/>
            </a:srgbClr>
          </a:solidFill>
        </p:spPr>
        <p:txBody>
          <a:bodyPr wrap="square" lIns="91350" tIns="45680" rIns="91350" bIns="45680" rtlCol="0">
            <a:spAutoFit/>
          </a:bodyPr>
          <a:lstStyle/>
          <a:p>
            <a:pPr algn="ctr"/>
            <a:r>
              <a:rPr lang="es-ES" sz="1400" dirty="0" err="1"/>
              <a:t>Analecta</a:t>
            </a:r>
            <a:r>
              <a:rPr lang="es-ES" sz="1400" dirty="0"/>
              <a:t> </a:t>
            </a:r>
            <a:r>
              <a:rPr lang="es-ES" sz="1400" dirty="0" err="1"/>
              <a:t>Hymnica</a:t>
            </a:r>
            <a:r>
              <a:rPr lang="es-ES" sz="1400" dirty="0"/>
              <a:t> </a:t>
            </a:r>
            <a:r>
              <a:rPr lang="es-ES" sz="1400" dirty="0" err="1"/>
              <a:t>Latin</a:t>
            </a:r>
            <a:endParaRPr lang="es-ES" sz="1400" dirty="0"/>
          </a:p>
        </p:txBody>
      </p:sp>
      <p:sp>
        <p:nvSpPr>
          <p:cNvPr id="14" name="CuadroTexto 13"/>
          <p:cNvSpPr txBox="1"/>
          <p:nvPr/>
        </p:nvSpPr>
        <p:spPr>
          <a:xfrm>
            <a:off x="3052764" y="3287319"/>
            <a:ext cx="1843308" cy="307696"/>
          </a:xfrm>
          <a:prstGeom prst="rect">
            <a:avLst/>
          </a:prstGeom>
          <a:solidFill>
            <a:srgbClr val="800000">
              <a:alpha val="51000"/>
            </a:srgbClr>
          </a:solidFill>
        </p:spPr>
        <p:txBody>
          <a:bodyPr wrap="square" lIns="91350" tIns="45680" rIns="91350" bIns="45680" rtlCol="0">
            <a:spAutoFit/>
          </a:bodyPr>
          <a:lstStyle/>
          <a:p>
            <a:pPr algn="ctr"/>
            <a:r>
              <a:rPr lang="es-ES" sz="1400" dirty="0" err="1"/>
              <a:t>Naetebus</a:t>
            </a:r>
            <a:r>
              <a:rPr lang="es-ES" sz="1400" dirty="0"/>
              <a:t> - France</a:t>
            </a:r>
          </a:p>
        </p:txBody>
      </p:sp>
      <p:sp>
        <p:nvSpPr>
          <p:cNvPr id="15" name="CuadroTexto 14"/>
          <p:cNvSpPr txBox="1"/>
          <p:nvPr/>
        </p:nvSpPr>
        <p:spPr>
          <a:xfrm>
            <a:off x="894849" y="4880551"/>
            <a:ext cx="1843308" cy="307696"/>
          </a:xfrm>
          <a:prstGeom prst="rect">
            <a:avLst/>
          </a:prstGeom>
          <a:solidFill>
            <a:srgbClr val="800000">
              <a:alpha val="51000"/>
            </a:srgbClr>
          </a:solidFill>
        </p:spPr>
        <p:txBody>
          <a:bodyPr wrap="square" lIns="91350" tIns="45680" rIns="91350" bIns="45680" rtlCol="0">
            <a:spAutoFit/>
          </a:bodyPr>
          <a:lstStyle/>
          <a:p>
            <a:pPr algn="ctr"/>
            <a:r>
              <a:rPr lang="es-ES" sz="1400" dirty="0" err="1"/>
              <a:t>ReMetCa</a:t>
            </a:r>
            <a:r>
              <a:rPr lang="es-ES" sz="1400" dirty="0"/>
              <a:t> - </a:t>
            </a:r>
            <a:r>
              <a:rPr lang="es-ES" sz="1400" dirty="0" err="1"/>
              <a:t>Spain</a:t>
            </a:r>
            <a:endParaRPr lang="es-ES" sz="1400" dirty="0"/>
          </a:p>
        </p:txBody>
      </p:sp>
      <p:pic>
        <p:nvPicPr>
          <p:cNvPr id="16" name="Imagen 15"/>
          <p:cNvPicPr>
            <a:picLocks noChangeAspect="1"/>
          </p:cNvPicPr>
          <p:nvPr/>
        </p:nvPicPr>
        <p:blipFill rotWithShape="1">
          <a:blip r:embed="rId9"/>
          <a:srcRect r="18337"/>
          <a:stretch/>
        </p:blipFill>
        <p:spPr>
          <a:xfrm>
            <a:off x="5235411" y="5135744"/>
            <a:ext cx="1886204" cy="1372350"/>
          </a:xfrm>
          <a:prstGeom prst="rect">
            <a:avLst/>
          </a:prstGeom>
          <a:ln>
            <a:noFill/>
          </a:ln>
          <a:effectLst>
            <a:outerShdw blurRad="190500" algn="tl" rotWithShape="0">
              <a:srgbClr val="000000">
                <a:alpha val="70000"/>
              </a:srgbClr>
            </a:outerShdw>
          </a:effectLst>
        </p:spPr>
      </p:pic>
      <p:pic>
        <p:nvPicPr>
          <p:cNvPr id="17" name="Imagen 16"/>
          <p:cNvPicPr>
            <a:picLocks noChangeAspect="1"/>
          </p:cNvPicPr>
          <p:nvPr/>
        </p:nvPicPr>
        <p:blipFill rotWithShape="1">
          <a:blip r:embed="rId10"/>
          <a:srcRect r="21574"/>
          <a:stretch/>
        </p:blipFill>
        <p:spPr>
          <a:xfrm>
            <a:off x="3082226" y="5186716"/>
            <a:ext cx="1876902" cy="1373881"/>
          </a:xfrm>
          <a:prstGeom prst="rect">
            <a:avLst/>
          </a:prstGeom>
          <a:ln>
            <a:noFill/>
          </a:ln>
          <a:effectLst>
            <a:outerShdw blurRad="190500" algn="tl" rotWithShape="0">
              <a:srgbClr val="000000">
                <a:alpha val="70000"/>
              </a:srgbClr>
            </a:outerShdw>
          </a:effectLst>
        </p:spPr>
      </p:pic>
      <p:sp>
        <p:nvSpPr>
          <p:cNvPr id="18" name="CuadroTexto 17"/>
          <p:cNvSpPr txBox="1"/>
          <p:nvPr/>
        </p:nvSpPr>
        <p:spPr>
          <a:xfrm>
            <a:off x="3099023" y="4880551"/>
            <a:ext cx="1843308" cy="307696"/>
          </a:xfrm>
          <a:prstGeom prst="rect">
            <a:avLst/>
          </a:prstGeom>
          <a:solidFill>
            <a:srgbClr val="800000">
              <a:alpha val="51000"/>
            </a:srgbClr>
          </a:solidFill>
        </p:spPr>
        <p:txBody>
          <a:bodyPr wrap="square" lIns="91350" tIns="45680" rIns="91350" bIns="45680" rtlCol="0">
            <a:spAutoFit/>
          </a:bodyPr>
          <a:lstStyle/>
          <a:p>
            <a:pPr algn="ctr"/>
            <a:r>
              <a:rPr lang="es-ES" sz="1400" dirty="0" err="1"/>
              <a:t>Skaldic</a:t>
            </a:r>
            <a:r>
              <a:rPr lang="es-ES" sz="1400" dirty="0"/>
              <a:t> - </a:t>
            </a:r>
            <a:r>
              <a:rPr lang="es-ES" sz="1400" dirty="0" err="1"/>
              <a:t>Scandinavia</a:t>
            </a:r>
            <a:endParaRPr lang="es-ES" sz="1400" dirty="0"/>
          </a:p>
        </p:txBody>
      </p:sp>
      <p:sp>
        <p:nvSpPr>
          <p:cNvPr id="19" name="CuadroTexto 18"/>
          <p:cNvSpPr txBox="1"/>
          <p:nvPr/>
        </p:nvSpPr>
        <p:spPr>
          <a:xfrm>
            <a:off x="5256859" y="4879063"/>
            <a:ext cx="1843308" cy="307696"/>
          </a:xfrm>
          <a:prstGeom prst="rect">
            <a:avLst/>
          </a:prstGeom>
          <a:solidFill>
            <a:srgbClr val="800000">
              <a:alpha val="51000"/>
            </a:srgbClr>
          </a:solidFill>
        </p:spPr>
        <p:txBody>
          <a:bodyPr wrap="square" lIns="91350" tIns="45680" rIns="91350" bIns="45680" rtlCol="0">
            <a:spAutoFit/>
          </a:bodyPr>
          <a:lstStyle/>
          <a:p>
            <a:pPr algn="ctr"/>
            <a:r>
              <a:rPr lang="es-ES" sz="1400" dirty="0" err="1"/>
              <a:t>Mirabile</a:t>
            </a:r>
            <a:r>
              <a:rPr lang="es-ES" sz="1400" dirty="0"/>
              <a:t> - </a:t>
            </a:r>
            <a:r>
              <a:rPr lang="es-ES" sz="1400" dirty="0" err="1" smtClean="0"/>
              <a:t>Italy</a:t>
            </a:r>
            <a:endParaRPr lang="es-ES" sz="1400" dirty="0"/>
          </a:p>
        </p:txBody>
      </p:sp>
      <p:sp>
        <p:nvSpPr>
          <p:cNvPr id="20" name="Título 19"/>
          <p:cNvSpPr>
            <a:spLocks noGrp="1"/>
          </p:cNvSpPr>
          <p:nvPr>
            <p:ph type="title"/>
          </p:nvPr>
        </p:nvSpPr>
        <p:spPr/>
        <p:txBody>
          <a:bodyPr/>
          <a:lstStyle/>
          <a:p>
            <a:r>
              <a:rPr lang="es-ES" dirty="0" smtClean="0"/>
              <a:t>Los Repertorios digitales</a:t>
            </a:r>
            <a:endParaRPr lang="es-ES" dirty="0"/>
          </a:p>
        </p:txBody>
      </p:sp>
    </p:spTree>
    <p:extLst>
      <p:ext uri="{BB962C8B-B14F-4D97-AF65-F5344CB8AC3E}">
        <p14:creationId xmlns:p14="http://schemas.microsoft.com/office/powerpoint/2010/main" val="29954608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23528" y="260648"/>
            <a:ext cx="8641556" cy="824341"/>
          </a:xfrm>
        </p:spPr>
        <p:txBody>
          <a:bodyPr>
            <a:noAutofit/>
          </a:bodyPr>
          <a:lstStyle/>
          <a:p>
            <a:pPr algn="l"/>
            <a:r>
              <a:rPr lang="es-ES" sz="3600" dirty="0" smtClean="0">
                <a:latin typeface="Euphemia UCAS"/>
                <a:cs typeface="Euphemia UCAS"/>
              </a:rPr>
              <a:t>Disparidad tecnológica</a:t>
            </a:r>
            <a:endParaRPr lang="es-ES" sz="3600" dirty="0">
              <a:latin typeface="Euphemia UCAS"/>
              <a:cs typeface="Euphemia UCAS"/>
            </a:endParaRPr>
          </a:p>
        </p:txBody>
      </p:sp>
      <p:sp>
        <p:nvSpPr>
          <p:cNvPr id="7" name="Marcador de texto 6"/>
          <p:cNvSpPr>
            <a:spLocks noGrp="1"/>
          </p:cNvSpPr>
          <p:nvPr>
            <p:ph type="body" sz="quarter" idx="15"/>
          </p:nvPr>
        </p:nvSpPr>
        <p:spPr>
          <a:xfrm>
            <a:off x="3114064" y="9406389"/>
            <a:ext cx="4307294" cy="125830"/>
          </a:xfrm>
        </p:spPr>
        <p:txBody>
          <a:bodyPr>
            <a:normAutofit fontScale="25000" lnSpcReduction="20000"/>
          </a:bodyPr>
          <a:lstStyle/>
          <a:p>
            <a:endParaRPr lang="es-ES"/>
          </a:p>
        </p:txBody>
      </p:sp>
      <p:cxnSp>
        <p:nvCxnSpPr>
          <p:cNvPr id="12" name="Conector recto de flecha 11"/>
          <p:cNvCxnSpPr/>
          <p:nvPr/>
        </p:nvCxnSpPr>
        <p:spPr>
          <a:xfrm flipV="1">
            <a:off x="251223" y="6486258"/>
            <a:ext cx="8641555" cy="8546"/>
          </a:xfrm>
          <a:prstGeom prst="straightConnector1">
            <a:avLst/>
          </a:prstGeom>
          <a:ln w="76200">
            <a:solidFill>
              <a:srgbClr val="014123"/>
            </a:solidFill>
            <a:tailEnd type="triangle"/>
          </a:ln>
        </p:spPr>
        <p:style>
          <a:lnRef idx="1">
            <a:schemeClr val="accent1"/>
          </a:lnRef>
          <a:fillRef idx="0">
            <a:schemeClr val="accent1"/>
          </a:fillRef>
          <a:effectRef idx="0">
            <a:schemeClr val="accent1"/>
          </a:effectRef>
          <a:fontRef idx="minor">
            <a:schemeClr val="tx1"/>
          </a:fontRef>
        </p:style>
      </p:cxnSp>
      <p:pic>
        <p:nvPicPr>
          <p:cNvPr id="14" name="Marcador de contenido 3"/>
          <p:cNvPicPr>
            <a:picLocks noChangeAspect="1"/>
          </p:cNvPicPr>
          <p:nvPr/>
        </p:nvPicPr>
        <p:blipFill rotWithShape="1">
          <a:blip r:embed="rId3"/>
          <a:srcRect l="8361" t="4399" r="1863" b="12711"/>
          <a:stretch/>
        </p:blipFill>
        <p:spPr>
          <a:xfrm>
            <a:off x="965674" y="1967050"/>
            <a:ext cx="7520299" cy="4431728"/>
          </a:xfrm>
          <a:prstGeom prst="rect">
            <a:avLst/>
          </a:prstGeom>
        </p:spPr>
      </p:pic>
      <p:pic>
        <p:nvPicPr>
          <p:cNvPr id="15" name="Picture 2" descr="https://upload.wikimedia.org/wikipedia/commons/b/b7/Commodore_PC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660" y="3743701"/>
            <a:ext cx="1047560" cy="10133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2013\LINHD\LABORATORIO\imagenes\ww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8434" y="5255405"/>
            <a:ext cx="1632066" cy="11348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1321" y="3580183"/>
            <a:ext cx="1432313" cy="82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https://encrypted-tbn3.gstatic.com/images?q=tbn:ANd9GcSIpIMFuQHrLeM5-_MiE-_JsVxnCRIAPHRhvSBGJMySKzSFFYd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3591" y="1808970"/>
            <a:ext cx="1139014" cy="11390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8" descr="apple-ipad_45887_1"/>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gray">
          <a:xfrm>
            <a:off x="6750266" y="1808970"/>
            <a:ext cx="596101" cy="694871"/>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a:picLocks noChangeAspect="1"/>
          </p:cNvPicPr>
          <p:nvPr/>
        </p:nvPicPr>
        <p:blipFill>
          <a:blip r:embed="rId9" cstate="print"/>
          <a:stretch>
            <a:fillRect/>
          </a:stretch>
        </p:blipFill>
        <p:spPr>
          <a:xfrm>
            <a:off x="2606468" y="2768836"/>
            <a:ext cx="1134251" cy="1134251"/>
          </a:xfrm>
          <a:prstGeom prst="rect">
            <a:avLst/>
          </a:prstGeom>
        </p:spPr>
      </p:pic>
      <p:pic>
        <p:nvPicPr>
          <p:cNvPr id="21" name="Imagen 20"/>
          <p:cNvPicPr>
            <a:picLocks noChangeAspect="1"/>
          </p:cNvPicPr>
          <p:nvPr/>
        </p:nvPicPr>
        <p:blipFill>
          <a:blip r:embed="rId10" cstate="print">
            <a:extLst>
              <a:ext uri="{BEBA8EAE-BF5A-486C-A8C5-ECC9F3942E4B}">
                <a14:imgProps xmlns:a14="http://schemas.microsoft.com/office/drawing/2010/main">
                  <a14:imgLayer r:embed="rId11">
                    <a14:imgEffect>
                      <a14:backgroundRemoval t="3167" b="99167" l="5167" r="97167">
                        <a14:foregroundMark x1="52500" y1="47167" x2="52500" y2="47167"/>
                        <a14:foregroundMark x1="69667" y1="46000" x2="69667" y2="46000"/>
                        <a14:foregroundMark x1="34333" y1="48167" x2="34333" y2="48167"/>
                        <a14:foregroundMark x1="81833" y1="30000" x2="81833" y2="30000"/>
                        <a14:foregroundMark x1="81167" y1="74000" x2="81167" y2="74000"/>
                        <a14:foregroundMark x1="50667" y1="88000" x2="50667" y2="88000"/>
                        <a14:foregroundMark x1="97167" y1="65000" x2="97167" y2="65000"/>
                      </a14:backgroundRemoval>
                    </a14:imgEffect>
                  </a14:imgLayer>
                </a14:imgProps>
              </a:ext>
            </a:extLst>
          </a:blip>
          <a:stretch>
            <a:fillRect/>
          </a:stretch>
        </p:blipFill>
        <p:spPr>
          <a:xfrm>
            <a:off x="5553514" y="4511723"/>
            <a:ext cx="1196752" cy="1196752"/>
          </a:xfrm>
          <a:prstGeom prst="rect">
            <a:avLst/>
          </a:prstGeom>
        </p:spPr>
      </p:pic>
      <p:pic>
        <p:nvPicPr>
          <p:cNvPr id="11" name="Picture 2" descr="http://blogs.21rs.es/corazones/files/2013/05/post-14-mayo.jpg"/>
          <p:cNvPicPr>
            <a:picLocks noGrp="1" noChangeAspect="1" noChangeArrowheads="1"/>
          </p:cNvPicPr>
          <p:nvPr>
            <p:ph idx="4294967295"/>
          </p:nvPr>
        </p:nvPicPr>
        <p:blipFill rotWithShape="1">
          <a:blip r:embed="rId12" cstate="print">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val="0"/>
              </a:ext>
            </a:extLst>
          </a:blip>
          <a:srcRect t="4095" b="3906"/>
          <a:stretch/>
        </p:blipFill>
        <p:spPr bwMode="auto">
          <a:xfrm>
            <a:off x="0" y="4826000"/>
            <a:ext cx="1444625" cy="996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Marcador de texto 11"/>
          <p:cNvSpPr txBox="1">
            <a:spLocks/>
          </p:cNvSpPr>
          <p:nvPr/>
        </p:nvSpPr>
        <p:spPr>
          <a:xfrm>
            <a:off x="251223" y="6582284"/>
            <a:ext cx="8641556" cy="2757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mtClean="0"/>
              <a:t>Image by </a:t>
            </a:r>
            <a:r>
              <a:rPr lang="es-ES" smtClean="0">
                <a:hlinkClick r:id="rId14"/>
              </a:rPr>
              <a:t>http://www.novaspivack.com/</a:t>
            </a:r>
            <a:r>
              <a:rPr lang="es-ES" smtClean="0"/>
              <a:t> </a:t>
            </a:r>
            <a:endParaRPr lang="es-ES" dirty="0"/>
          </a:p>
        </p:txBody>
      </p:sp>
    </p:spTree>
    <p:extLst>
      <p:ext uri="{BB962C8B-B14F-4D97-AF65-F5344CB8AC3E}">
        <p14:creationId xmlns:p14="http://schemas.microsoft.com/office/powerpoint/2010/main" val="1042970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rot="21436727">
            <a:off x="2028006" y="1987159"/>
            <a:ext cx="4348067" cy="4539837"/>
            <a:chOff x="2286000" y="1166843"/>
            <a:chExt cx="4572000" cy="4773646"/>
          </a:xfrm>
        </p:grpSpPr>
        <p:sp>
          <p:nvSpPr>
            <p:cNvPr id="11" name="Rectangle 4"/>
            <p:cNvSpPr/>
            <p:nvPr/>
          </p:nvSpPr>
          <p:spPr>
            <a:xfrm>
              <a:off x="2330450" y="5629212"/>
              <a:ext cx="4470400" cy="311277"/>
            </a:xfrm>
            <a:custGeom>
              <a:avLst/>
              <a:gdLst/>
              <a:ahLst/>
              <a:cxnLst/>
              <a:rect l="l" t="t" r="r" b="b"/>
              <a:pathLst>
                <a:path w="3070818" h="311277">
                  <a:moveTo>
                    <a:pt x="0" y="0"/>
                  </a:moveTo>
                  <a:lnTo>
                    <a:pt x="3070818" y="0"/>
                  </a:lnTo>
                  <a:lnTo>
                    <a:pt x="3070818" y="311277"/>
                  </a:lnTo>
                  <a:cubicBezTo>
                    <a:pt x="2757799" y="222024"/>
                    <a:pt x="2187281" y="162735"/>
                    <a:pt x="1535409" y="162735"/>
                  </a:cubicBezTo>
                  <a:cubicBezTo>
                    <a:pt x="883537" y="162735"/>
                    <a:pt x="313019" y="222024"/>
                    <a:pt x="0" y="311277"/>
                  </a:cubicBezTo>
                  <a:close/>
                </a:path>
              </a:pathLst>
            </a:custGeom>
            <a:gradFill flip="none" rotWithShape="1">
              <a:gsLst>
                <a:gs pos="0">
                  <a:srgbClr val="000000">
                    <a:alpha val="50000"/>
                  </a:srgbClr>
                </a:gs>
                <a:gs pos="100000">
                  <a:srgbClr val="000000">
                    <a:alpha val="0"/>
                  </a:srgbClr>
                </a:gs>
              </a:gsLst>
              <a:lin ang="54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ángulo 11"/>
            <p:cNvSpPr/>
            <p:nvPr/>
          </p:nvSpPr>
          <p:spPr>
            <a:xfrm>
              <a:off x="2286000" y="1166843"/>
              <a:ext cx="4572000" cy="4524315"/>
            </a:xfrm>
            <a:prstGeom prst="rect">
              <a:avLst/>
            </a:prstGeom>
            <a:blipFill>
              <a:blip r:embed="rId3" cstate="print"/>
              <a:tile tx="0" ty="0" sx="100000" sy="100000" flip="none" algn="tl"/>
            </a:blipFill>
          </p:spPr>
          <p:txBody>
            <a:bodyPr>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Estuans</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intrinsecus</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ira</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vehementi</a:t>
              </a:r>
              <a:r>
                <a:rPr lang="en-US" sz="1200" dirty="0" smtClean="0">
                  <a:latin typeface="Euphemia" panose="020B0503040102020104" pitchFamily="34" charset="0"/>
                  <a:ea typeface="Times New Roman" panose="02020603050405020304" pitchFamily="18" charset="0"/>
                </a:rPr>
                <a:t/>
              </a:r>
              <a:br>
                <a:rPr lang="en-US" sz="1200" dirty="0" smtClean="0">
                  <a:latin typeface="Euphemia" panose="020B0503040102020104" pitchFamily="34" charset="0"/>
                  <a:ea typeface="Times New Roman" panose="02020603050405020304" pitchFamily="18" charset="0"/>
                </a:rPr>
              </a:br>
              <a:r>
                <a:rPr lang="en-US" sz="1200" dirty="0" smtClean="0">
                  <a:latin typeface="Euphemia" panose="020B0503040102020104" pitchFamily="34" charset="0"/>
                  <a:ea typeface="Times New Roman" panose="02020603050405020304" pitchFamily="18" charset="0"/>
                </a:rPr>
                <a:t>in </a:t>
              </a:r>
              <a:r>
                <a:rPr lang="en-US" sz="1200" dirty="0" err="1" smtClean="0">
                  <a:latin typeface="Euphemia" panose="020B0503040102020104" pitchFamily="34" charset="0"/>
                  <a:ea typeface="Times New Roman" panose="02020603050405020304" pitchFamily="18" charset="0"/>
                </a:rPr>
                <a:t>amaritudine</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loquor</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mee</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menti</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err="1" smtClean="0">
                  <a:latin typeface="Euphemia" panose="020B0503040102020104" pitchFamily="34" charset="0"/>
                  <a:ea typeface="Times New Roman" panose="02020603050405020304" pitchFamily="18" charset="0"/>
                </a:rPr>
                <a:t>factus</a:t>
              </a:r>
              <a:r>
                <a:rPr lang="en-US" sz="1200" dirty="0" smtClean="0">
                  <a:latin typeface="Euphemia" panose="020B0503040102020104" pitchFamily="34" charset="0"/>
                  <a:ea typeface="Times New Roman" panose="02020603050405020304" pitchFamily="18" charset="0"/>
                </a:rPr>
                <a:t> de </a:t>
              </a:r>
              <a:r>
                <a:rPr lang="en-US" sz="1200" dirty="0" err="1" smtClean="0">
                  <a:latin typeface="Euphemia" panose="020B0503040102020104" pitchFamily="34" charset="0"/>
                  <a:ea typeface="Times New Roman" panose="02020603050405020304" pitchFamily="18" charset="0"/>
                </a:rPr>
                <a:t>materia</a:t>
              </a:r>
              <a:r>
                <a:rPr lang="en-US" sz="1200" dirty="0" smtClean="0">
                  <a:latin typeface="Euphemia" panose="020B0503040102020104" pitchFamily="34" charset="0"/>
                  <a:ea typeface="Times New Roman" panose="02020603050405020304" pitchFamily="18" charset="0"/>
                </a:rPr>
                <a:t>        levis </a:t>
              </a:r>
              <a:r>
                <a:rPr lang="en-US" sz="1200" dirty="0" err="1" smtClean="0">
                  <a:latin typeface="Euphemia" panose="020B0503040102020104" pitchFamily="34" charset="0"/>
                  <a:ea typeface="Times New Roman" panose="02020603050405020304" pitchFamily="18" charset="0"/>
                </a:rPr>
                <a:t>elementi</a:t>
              </a:r>
              <a:endParaRPr lang="en-US" sz="1200" dirty="0" smtClean="0">
                <a:latin typeface="Euphemia" panose="020B0503040102020104" pitchFamily="34" charset="0"/>
                <a:ea typeface="Times New Roman" panose="02020603050405020304" pitchFamily="18" charset="0"/>
              </a:endParaRP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4	folio sum </a:t>
              </a:r>
              <a:r>
                <a:rPr lang="en-US" sz="1200" dirty="0" err="1" smtClean="0">
                  <a:latin typeface="Euphemia" panose="020B0503040102020104" pitchFamily="34" charset="0"/>
                  <a:ea typeface="Times New Roman" panose="02020603050405020304" pitchFamily="18" charset="0"/>
                </a:rPr>
                <a:t>similis</a:t>
              </a:r>
              <a:r>
                <a:rPr lang="en-US" sz="1200" dirty="0" smtClean="0">
                  <a:latin typeface="Euphemia" panose="020B0503040102020104" pitchFamily="34" charset="0"/>
                  <a:ea typeface="Times New Roman" panose="02020603050405020304" pitchFamily="18" charset="0"/>
                </a:rPr>
                <a:t>,        de quo </a:t>
              </a:r>
              <a:r>
                <a:rPr lang="en-US" sz="1200" dirty="0" err="1" smtClean="0">
                  <a:latin typeface="Euphemia" panose="020B0503040102020104" pitchFamily="34" charset="0"/>
                  <a:ea typeface="Times New Roman" panose="02020603050405020304" pitchFamily="18" charset="0"/>
                </a:rPr>
                <a:t>ludunt</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venti</a:t>
              </a:r>
              <a:r>
                <a:rPr lang="en-US" sz="1200" dirty="0" smtClean="0">
                  <a:latin typeface="Euphemia" panose="020B0503040102020104" pitchFamily="34" charset="0"/>
                  <a:ea typeface="Times New Roman" panose="02020603050405020304" pitchFamily="18" charset="0"/>
                </a:rPr>
                <a:t>.</a:t>
              </a: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 </a:t>
              </a: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	Cum sit </a:t>
              </a:r>
              <a:r>
                <a:rPr lang="en-US" sz="1200" dirty="0" err="1" smtClean="0">
                  <a:latin typeface="Euphemia" panose="020B0503040102020104" pitchFamily="34" charset="0"/>
                  <a:ea typeface="Times New Roman" panose="02020603050405020304" pitchFamily="18" charset="0"/>
                </a:rPr>
                <a:t>enim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proprium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viro</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sapienti</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smtClean="0">
                  <a:latin typeface="Euphemia" panose="020B0503040102020104" pitchFamily="34" charset="0"/>
                  <a:ea typeface="Times New Roman" panose="02020603050405020304" pitchFamily="18" charset="0"/>
                </a:rPr>
                <a:t>supra </a:t>
              </a:r>
              <a:r>
                <a:rPr lang="en-US" sz="1200" dirty="0" err="1" smtClean="0">
                  <a:latin typeface="Euphemia" panose="020B0503040102020104" pitchFamily="34" charset="0"/>
                  <a:ea typeface="Times New Roman" panose="02020603050405020304" pitchFamily="18" charset="0"/>
                </a:rPr>
                <a:t>petram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ponere</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sedem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fondamenti</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err="1" smtClean="0">
                  <a:latin typeface="Euphemia" panose="020B0503040102020104" pitchFamily="34" charset="0"/>
                  <a:ea typeface="Times New Roman" panose="02020603050405020304" pitchFamily="18" charset="0"/>
                </a:rPr>
                <a:t>stultus</a:t>
              </a:r>
              <a:r>
                <a:rPr lang="en-US" sz="1200" dirty="0" smtClean="0">
                  <a:latin typeface="Euphemia" panose="020B0503040102020104" pitchFamily="34" charset="0"/>
                  <a:ea typeface="Times New Roman" panose="02020603050405020304" pitchFamily="18" charset="0"/>
                </a:rPr>
                <a:t> ego </a:t>
              </a:r>
              <a:r>
                <a:rPr lang="en-US" sz="1200" dirty="0" err="1" smtClean="0">
                  <a:latin typeface="Euphemia" panose="020B0503040102020104" pitchFamily="34" charset="0"/>
                  <a:ea typeface="Times New Roman" panose="02020603050405020304" pitchFamily="18" charset="0"/>
                </a:rPr>
                <a:t>comparor</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fluvio</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labenti</a:t>
              </a:r>
              <a:r>
                <a:rPr lang="en-US" sz="1200" dirty="0" smtClean="0">
                  <a:latin typeface="Euphemia" panose="020B0503040102020104" pitchFamily="34" charset="0"/>
                  <a:ea typeface="Times New Roman" panose="02020603050405020304" pitchFamily="18" charset="0"/>
                </a:rPr>
                <a:t>,</a:t>
              </a: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8	sub </a:t>
              </a:r>
              <a:r>
                <a:rPr lang="en-US" sz="1200" dirty="0" err="1" smtClean="0">
                  <a:latin typeface="Euphemia" panose="020B0503040102020104" pitchFamily="34" charset="0"/>
                  <a:ea typeface="Times New Roman" panose="02020603050405020304" pitchFamily="18" charset="0"/>
                </a:rPr>
                <a:t>eodem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aere</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numquam</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permanenti</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endParaRPr lang="en-US" sz="1200" dirty="0" smtClean="0">
                <a:latin typeface="Euphemia" panose="020B0503040102020104" pitchFamily="34" charset="0"/>
                <a:ea typeface="Times New Roman" panose="02020603050405020304" pitchFamily="18" charset="0"/>
              </a:endParaRPr>
            </a:p>
            <a:p>
              <a:pPr marL="457200" indent="-457200">
                <a:lnSpc>
                  <a:spcPct val="150000"/>
                </a:lnSpc>
                <a:spcAft>
                  <a:spcPts val="0"/>
                </a:spcAft>
              </a:pP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Feror</a:t>
              </a:r>
              <a:r>
                <a:rPr lang="en-US" sz="1200" dirty="0" smtClean="0">
                  <a:latin typeface="Euphemia" panose="020B0503040102020104" pitchFamily="34" charset="0"/>
                  <a:ea typeface="Times New Roman" panose="02020603050405020304" pitchFamily="18" charset="0"/>
                </a:rPr>
                <a:t> ego </a:t>
              </a:r>
              <a:r>
                <a:rPr lang="en-US" sz="1200" dirty="0" err="1" smtClean="0">
                  <a:latin typeface="Euphemia" panose="020B0503040102020104" pitchFamily="34" charset="0"/>
                  <a:ea typeface="Times New Roman" panose="02020603050405020304" pitchFamily="18" charset="0"/>
                </a:rPr>
                <a:t>veluti</a:t>
              </a:r>
              <a:r>
                <a:rPr lang="en-US" sz="1200" dirty="0" smtClean="0">
                  <a:latin typeface="Euphemia" panose="020B0503040102020104" pitchFamily="34" charset="0"/>
                  <a:ea typeface="Times New Roman" panose="02020603050405020304" pitchFamily="18" charset="0"/>
                </a:rPr>
                <a:t>        sine </a:t>
              </a:r>
              <a:r>
                <a:rPr lang="en-US" sz="1200" dirty="0" err="1" smtClean="0">
                  <a:latin typeface="Euphemia" panose="020B0503040102020104" pitchFamily="34" charset="0"/>
                  <a:ea typeface="Times New Roman" panose="02020603050405020304" pitchFamily="18" charset="0"/>
                </a:rPr>
                <a:t>nauta</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navis</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err="1" smtClean="0">
                  <a:latin typeface="Euphemia" panose="020B0503040102020104" pitchFamily="34" charset="0"/>
                  <a:ea typeface="Times New Roman" panose="02020603050405020304" pitchFamily="18" charset="0"/>
                </a:rPr>
                <a:t>ut</a:t>
              </a:r>
              <a:r>
                <a:rPr lang="en-US" sz="1200" dirty="0" smtClean="0">
                  <a:latin typeface="Euphemia" panose="020B0503040102020104" pitchFamily="34" charset="0"/>
                  <a:ea typeface="Times New Roman" panose="02020603050405020304" pitchFamily="18" charset="0"/>
                </a:rPr>
                <a:t> per </a:t>
              </a:r>
              <a:r>
                <a:rPr lang="en-US" sz="1200" dirty="0" err="1" smtClean="0">
                  <a:latin typeface="Euphemia" panose="020B0503040102020104" pitchFamily="34" charset="0"/>
                  <a:ea typeface="Times New Roman" panose="02020603050405020304" pitchFamily="18" charset="0"/>
                </a:rPr>
                <a:t>vias</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aeris</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vaga</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fertur</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avis</a:t>
              </a:r>
              <a:r>
                <a:rPr lang="en-US" sz="1200" dirty="0" smtClean="0">
                  <a:latin typeface="Euphemia" panose="020B0503040102020104" pitchFamily="34" charset="0"/>
                  <a:ea typeface="Times New Roman" panose="02020603050405020304" pitchFamily="18" charset="0"/>
                </a:rPr>
                <a:t>;</a:t>
              </a:r>
              <a:br>
                <a:rPr lang="en-US" sz="1200" dirty="0" smtClean="0">
                  <a:latin typeface="Euphemia" panose="020B0503040102020104" pitchFamily="34" charset="0"/>
                  <a:ea typeface="Times New Roman" panose="02020603050405020304" pitchFamily="18" charset="0"/>
                </a:rPr>
              </a:br>
              <a:r>
                <a:rPr lang="en-US" sz="1200" dirty="0" smtClean="0">
                  <a:latin typeface="Euphemia" panose="020B0503040102020104" pitchFamily="34" charset="0"/>
                  <a:ea typeface="Times New Roman" panose="02020603050405020304" pitchFamily="18" charset="0"/>
                </a:rPr>
                <a:t>non me </a:t>
              </a:r>
              <a:r>
                <a:rPr lang="en-US" sz="1200" dirty="0" err="1" smtClean="0">
                  <a:latin typeface="Euphemia" panose="020B0503040102020104" pitchFamily="34" charset="0"/>
                  <a:ea typeface="Times New Roman" panose="02020603050405020304" pitchFamily="18" charset="0"/>
                </a:rPr>
                <a:t>tenent</a:t>
              </a:r>
              <a:r>
                <a:rPr lang="en-US" sz="1200" dirty="0" smtClean="0">
                  <a:latin typeface="Euphemia" panose="020B0503040102020104" pitchFamily="34" charset="0"/>
                  <a:ea typeface="Times New Roman" panose="02020603050405020304" pitchFamily="18" charset="0"/>
                </a:rPr>
                <a:t> vincula,        non me tenet </a:t>
              </a:r>
              <a:r>
                <a:rPr lang="en-US" sz="1200" dirty="0" err="1" smtClean="0">
                  <a:latin typeface="Euphemia" panose="020B0503040102020104" pitchFamily="34" charset="0"/>
                  <a:ea typeface="Times New Roman" panose="02020603050405020304" pitchFamily="18" charset="0"/>
                </a:rPr>
                <a:t>clavis</a:t>
              </a:r>
              <a:r>
                <a:rPr lang="en-US" sz="1200" dirty="0" smtClean="0">
                  <a:latin typeface="Euphemia" panose="020B0503040102020104" pitchFamily="34" charset="0"/>
                  <a:ea typeface="Times New Roman" panose="02020603050405020304" pitchFamily="18" charset="0"/>
                </a:rPr>
                <a:t>,</a:t>
              </a:r>
            </a:p>
            <a:p>
              <a:pPr marL="457200" indent="-457200">
                <a:lnSpc>
                  <a:spcPct val="150000"/>
                </a:lnSpc>
                <a:spcAft>
                  <a:spcPts val="0"/>
                </a:spcAft>
                <a:buAutoNum type="arabicPlain" startAt="12"/>
              </a:pPr>
              <a:r>
                <a:rPr lang="en-US" sz="1200" dirty="0" err="1" smtClean="0">
                  <a:latin typeface="Euphemia" panose="020B0503040102020104" pitchFamily="34" charset="0"/>
                  <a:ea typeface="Times New Roman" panose="02020603050405020304" pitchFamily="18" charset="0"/>
                </a:rPr>
                <a:t>quero</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mei</a:t>
              </a:r>
              <a:r>
                <a:rPr lang="en-US" sz="1200" dirty="0" smtClean="0">
                  <a:latin typeface="Euphemia" panose="020B0503040102020104" pitchFamily="34" charset="0"/>
                  <a:ea typeface="Times New Roman" panose="02020603050405020304" pitchFamily="18" charset="0"/>
                </a:rPr>
                <a:t> similes        et </a:t>
              </a:r>
              <a:r>
                <a:rPr lang="en-US" sz="1200" dirty="0" err="1" smtClean="0">
                  <a:latin typeface="Euphemia" panose="020B0503040102020104" pitchFamily="34" charset="0"/>
                  <a:ea typeface="Times New Roman" panose="02020603050405020304" pitchFamily="18" charset="0"/>
                </a:rPr>
                <a:t>adiungor</a:t>
              </a:r>
              <a:r>
                <a:rPr lang="en-US" sz="1200" dirty="0" smtClean="0">
                  <a:latin typeface="Euphemia" panose="020B0503040102020104" pitchFamily="34" charset="0"/>
                  <a:ea typeface="Times New Roman" panose="02020603050405020304" pitchFamily="18" charset="0"/>
                </a:rPr>
                <a:t> </a:t>
              </a:r>
              <a:r>
                <a:rPr lang="en-US" sz="1200" dirty="0" err="1" smtClean="0">
                  <a:latin typeface="Euphemia" panose="020B0503040102020104" pitchFamily="34" charset="0"/>
                  <a:ea typeface="Times New Roman" panose="02020603050405020304" pitchFamily="18" charset="0"/>
                </a:rPr>
                <a:t>pravis</a:t>
              </a:r>
              <a:r>
                <a:rPr lang="en-US" sz="1200" dirty="0" smtClean="0">
                  <a:latin typeface="Euphemia" panose="020B0503040102020104" pitchFamily="34" charset="0"/>
                  <a:ea typeface="Times New Roman" panose="02020603050405020304" pitchFamily="18" charset="0"/>
                </a:rPr>
                <a:t>.</a:t>
              </a:r>
            </a:p>
            <a:p>
              <a:pPr>
                <a:lnSpc>
                  <a:spcPct val="150000"/>
                </a:lnSpc>
                <a:spcAft>
                  <a:spcPts val="0"/>
                </a:spcAft>
              </a:pPr>
              <a:r>
                <a:rPr lang="en-US" sz="1200" i="1" dirty="0" smtClean="0">
                  <a:latin typeface="Euphemia" panose="020B0503040102020104" pitchFamily="34" charset="0"/>
                  <a:ea typeface="Times New Roman" panose="02020603050405020304" pitchFamily="18" charset="0"/>
                </a:rPr>
                <a:t>	</a:t>
              </a:r>
              <a:r>
                <a:rPr lang="en-US" sz="1200" b="1" i="1" dirty="0" err="1" smtClean="0">
                  <a:latin typeface="Euphemia" panose="020B0503040102020104" pitchFamily="34" charset="0"/>
                  <a:ea typeface="Times New Roman" panose="02020603050405020304" pitchFamily="18" charset="0"/>
                </a:rPr>
                <a:t>Carmina</a:t>
              </a:r>
              <a:r>
                <a:rPr lang="en-US" sz="1200" b="1" i="1" dirty="0" smtClean="0">
                  <a:latin typeface="Euphemia" panose="020B0503040102020104" pitchFamily="34" charset="0"/>
                  <a:ea typeface="Times New Roman" panose="02020603050405020304" pitchFamily="18" charset="0"/>
                </a:rPr>
                <a:t> </a:t>
              </a:r>
              <a:r>
                <a:rPr lang="en-US" sz="1200" b="1" i="1" dirty="0" err="1" smtClean="0">
                  <a:latin typeface="Euphemia" panose="020B0503040102020104" pitchFamily="34" charset="0"/>
                  <a:ea typeface="Times New Roman" panose="02020603050405020304" pitchFamily="18" charset="0"/>
                </a:rPr>
                <a:t>Burana</a:t>
              </a:r>
              <a:r>
                <a:rPr lang="en-US" sz="1200" b="1" i="1" dirty="0" smtClean="0">
                  <a:latin typeface="Euphemia" panose="020B0503040102020104" pitchFamily="34" charset="0"/>
                  <a:ea typeface="Times New Roman" panose="02020603050405020304" pitchFamily="18" charset="0"/>
                </a:rPr>
                <a:t>, 191</a:t>
              </a:r>
              <a:endParaRPr lang="en-US" sz="1200" b="1" i="1" dirty="0">
                <a:effectLst/>
                <a:latin typeface="Euphemia" panose="020B0503040102020104" pitchFamily="34" charset="0"/>
                <a:ea typeface="Times New Roman" panose="02020603050405020304" pitchFamily="18" charset="0"/>
              </a:endParaRPr>
            </a:p>
          </p:txBody>
        </p:sp>
      </p:grpSp>
      <p:sp>
        <p:nvSpPr>
          <p:cNvPr id="4" name="Título 3"/>
          <p:cNvSpPr>
            <a:spLocks noGrp="1"/>
          </p:cNvSpPr>
          <p:nvPr>
            <p:ph type="title"/>
          </p:nvPr>
        </p:nvSpPr>
        <p:spPr/>
        <p:txBody>
          <a:bodyPr>
            <a:noAutofit/>
          </a:bodyPr>
          <a:lstStyle/>
          <a:p>
            <a:r>
              <a:rPr lang="en-US" dirty="0" err="1" smtClean="0"/>
              <a:t>Disparidad</a:t>
            </a:r>
            <a:r>
              <a:rPr lang="en-US" dirty="0" smtClean="0"/>
              <a:t> </a:t>
            </a:r>
            <a:r>
              <a:rPr lang="en-US" dirty="0" err="1" smtClean="0"/>
              <a:t>filológica</a:t>
            </a:r>
            <a:endParaRPr lang="en-US" dirty="0"/>
          </a:p>
        </p:txBody>
      </p:sp>
      <p:sp>
        <p:nvSpPr>
          <p:cNvPr id="5" name="Marcador de contenido 4"/>
          <p:cNvSpPr>
            <a:spLocks noGrp="1"/>
          </p:cNvSpPr>
          <p:nvPr>
            <p:ph idx="1"/>
          </p:nvPr>
        </p:nvSpPr>
        <p:spPr/>
        <p:txBody>
          <a:bodyPr/>
          <a:lstStyle/>
          <a:p>
            <a:endParaRPr lang="es-ES" dirty="0"/>
          </a:p>
        </p:txBody>
      </p:sp>
      <p:sp>
        <p:nvSpPr>
          <p:cNvPr id="3" name="Llamada rectangular redondeada 2"/>
          <p:cNvSpPr/>
          <p:nvPr/>
        </p:nvSpPr>
        <p:spPr>
          <a:xfrm>
            <a:off x="6458029" y="1825567"/>
            <a:ext cx="2543253" cy="633800"/>
          </a:xfrm>
          <a:prstGeom prst="wedgeRectCallout">
            <a:avLst>
              <a:gd name="adj1" fmla="val -73890"/>
              <a:gd name="adj2" fmla="val 559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Alejandrino</a:t>
            </a:r>
            <a:endParaRPr lang="en-US" dirty="0" smtClean="0">
              <a:solidFill>
                <a:schemeClr val="tx1"/>
              </a:solidFill>
            </a:endParaRPr>
          </a:p>
        </p:txBody>
      </p:sp>
      <p:sp>
        <p:nvSpPr>
          <p:cNvPr id="9" name="Llamada rectangular redondeada 8"/>
          <p:cNvSpPr/>
          <p:nvPr/>
        </p:nvSpPr>
        <p:spPr>
          <a:xfrm>
            <a:off x="6467026" y="4993828"/>
            <a:ext cx="2543253" cy="633800"/>
          </a:xfrm>
          <a:prstGeom prst="wedgeRectCallout">
            <a:avLst>
              <a:gd name="adj1" fmla="val -73890"/>
              <a:gd name="adj2" fmla="val 5899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dirty="0">
                <a:solidFill>
                  <a:schemeClr val="tx1"/>
                </a:solidFill>
              </a:rPr>
              <a:t>4x(7pp+7p</a:t>
            </a:r>
            <a:r>
              <a:rPr lang="en-US" dirty="0" smtClean="0">
                <a:solidFill>
                  <a:schemeClr val="tx1"/>
                </a:solidFill>
              </a:rPr>
              <a:t>)    </a:t>
            </a:r>
          </a:p>
          <a:p>
            <a:pPr marL="0" lvl="1" algn="ctr"/>
            <a:r>
              <a:rPr lang="en-US" dirty="0" smtClean="0">
                <a:solidFill>
                  <a:schemeClr val="tx1"/>
                </a:solidFill>
              </a:rPr>
              <a:t>(</a:t>
            </a:r>
            <a:r>
              <a:rPr lang="en-US" dirty="0" err="1" smtClean="0">
                <a:solidFill>
                  <a:schemeClr val="tx1"/>
                </a:solidFill>
              </a:rPr>
              <a:t>Latín</a:t>
            </a:r>
            <a:r>
              <a:rPr lang="en-US" dirty="0" smtClean="0">
                <a:solidFill>
                  <a:schemeClr val="tx1"/>
                </a:solidFill>
              </a:rPr>
              <a:t> </a:t>
            </a:r>
            <a:r>
              <a:rPr lang="en-US" dirty="0" err="1" smtClean="0">
                <a:solidFill>
                  <a:schemeClr val="tx1"/>
                </a:solidFill>
              </a:rPr>
              <a:t>Clásico</a:t>
            </a:r>
            <a:r>
              <a:rPr lang="en-US" dirty="0" smtClean="0">
                <a:solidFill>
                  <a:schemeClr val="tx1"/>
                </a:solidFill>
              </a:rPr>
              <a:t>)</a:t>
            </a:r>
            <a:endParaRPr lang="en-US" dirty="0">
              <a:solidFill>
                <a:schemeClr val="tx1"/>
              </a:solidFill>
            </a:endParaRPr>
          </a:p>
        </p:txBody>
      </p:sp>
      <p:sp>
        <p:nvSpPr>
          <p:cNvPr id="10" name="Llamada rectangular redondeada 9"/>
          <p:cNvSpPr/>
          <p:nvPr/>
        </p:nvSpPr>
        <p:spPr>
          <a:xfrm>
            <a:off x="6435405" y="3937741"/>
            <a:ext cx="2543253" cy="633800"/>
          </a:xfrm>
          <a:prstGeom prst="wedgeRectCallout">
            <a:avLst>
              <a:gd name="adj1" fmla="val -74140"/>
              <a:gd name="adj2" fmla="val 5899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dirty="0" smtClean="0">
                <a:solidFill>
                  <a:schemeClr val="tx1"/>
                </a:solidFill>
              </a:rPr>
              <a:t>12A12A12A12A (Romance)</a:t>
            </a:r>
            <a:endParaRPr lang="en-US" dirty="0">
              <a:solidFill>
                <a:schemeClr val="tx1"/>
              </a:solidFill>
            </a:endParaRPr>
          </a:p>
        </p:txBody>
      </p:sp>
      <p:sp>
        <p:nvSpPr>
          <p:cNvPr id="13" name="Llamada rectangular redondeada 2"/>
          <p:cNvSpPr/>
          <p:nvPr/>
        </p:nvSpPr>
        <p:spPr>
          <a:xfrm>
            <a:off x="6458029" y="2881654"/>
            <a:ext cx="2543253" cy="633800"/>
          </a:xfrm>
          <a:prstGeom prst="wedgeRectCallout">
            <a:avLst>
              <a:gd name="adj1" fmla="val -73890"/>
              <a:gd name="adj2" fmla="val 559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Goliárdico</a:t>
            </a:r>
            <a:endParaRPr lang="en-US" dirty="0" smtClean="0">
              <a:solidFill>
                <a:schemeClr val="tx1"/>
              </a:solidFill>
            </a:endParaRPr>
          </a:p>
        </p:txBody>
      </p:sp>
    </p:spTree>
    <p:extLst>
      <p:ext uri="{BB962C8B-B14F-4D97-AF65-F5344CB8AC3E}">
        <p14:creationId xmlns:p14="http://schemas.microsoft.com/office/powerpoint/2010/main" val="2976165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2013\LINHD\LABORATORIO\web\banco imagenes3\shutterstock_112999651.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t="13375" b="13375"/>
          <a:stretch>
            <a:fillRect/>
          </a:stretch>
        </p:blipFill>
        <p:spPr bwMode="auto">
          <a:xfrm>
            <a:off x="0" y="1052736"/>
            <a:ext cx="9144000" cy="5073427"/>
          </a:xfrm>
          <a:prstGeom prst="rect">
            <a:avLst/>
          </a:prstGeom>
          <a:noFill/>
          <a:extLst>
            <a:ext uri="{909E8E84-426E-40dd-AFC4-6F175D3DCCD1}">
              <a14:hiddenFill xmlns:a14="http://schemas.microsoft.com/office/drawing/2010/main">
                <a:solidFill>
                  <a:srgbClr val="FFFFFF"/>
                </a:solidFill>
              </a14:hiddenFill>
            </a:ext>
          </a:extLst>
        </p:spPr>
      </p:pic>
      <p:sp>
        <p:nvSpPr>
          <p:cNvPr id="8" name="Llamada de nube 7"/>
          <p:cNvSpPr/>
          <p:nvPr/>
        </p:nvSpPr>
        <p:spPr>
          <a:xfrm>
            <a:off x="5039544" y="-14229"/>
            <a:ext cx="4104456" cy="2232248"/>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pic>
        <p:nvPicPr>
          <p:cNvPr id="9" name="Picture 6" descr="F:\2013\LINHD\LABORATORIO\web\banco imagenes3\shutterstock_16727432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0" b="89796" l="0" r="100000">
                        <a14:foregroundMark x1="56813" y1="21769" x2="56813" y2="21769"/>
                        <a14:foregroundMark x1="35104" y1="34014" x2="35104" y2="34014"/>
                      </a14:backgroundRemoval>
                    </a14:imgEffect>
                  </a14:imgLayer>
                </a14:imgProps>
              </a:ext>
              <a:ext uri="{28A0092B-C50C-407E-A947-70E740481C1C}">
                <a14:useLocalDpi xmlns:a14="http://schemas.microsoft.com/office/drawing/2010/main" val="0"/>
              </a:ext>
            </a:extLst>
          </a:blip>
          <a:srcRect/>
          <a:stretch>
            <a:fillRect/>
          </a:stretch>
        </p:blipFill>
        <p:spPr bwMode="auto">
          <a:xfrm>
            <a:off x="5687616" y="301576"/>
            <a:ext cx="2708847" cy="184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712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ector recto de flecha 11"/>
          <p:cNvCxnSpPr/>
          <p:nvPr/>
        </p:nvCxnSpPr>
        <p:spPr>
          <a:xfrm flipV="1">
            <a:off x="251223" y="6425298"/>
            <a:ext cx="8641555" cy="8546"/>
          </a:xfrm>
          <a:prstGeom prst="straightConnector1">
            <a:avLst/>
          </a:prstGeom>
          <a:ln w="76200">
            <a:solidFill>
              <a:srgbClr val="014123"/>
            </a:solidFill>
            <a:tailEnd type="triangle"/>
          </a:ln>
        </p:spPr>
        <p:style>
          <a:lnRef idx="1">
            <a:schemeClr val="accent1"/>
          </a:lnRef>
          <a:fillRef idx="0">
            <a:schemeClr val="accent1"/>
          </a:fillRef>
          <a:effectRef idx="0">
            <a:schemeClr val="accent1"/>
          </a:effectRef>
          <a:fontRef idx="minor">
            <a:schemeClr val="tx1"/>
          </a:fontRef>
        </p:style>
      </p:cxnSp>
      <p:pic>
        <p:nvPicPr>
          <p:cNvPr id="15" name="Marcador de contenido 3"/>
          <p:cNvPicPr>
            <a:picLocks noChangeAspect="1"/>
          </p:cNvPicPr>
          <p:nvPr/>
        </p:nvPicPr>
        <p:blipFill rotWithShape="1">
          <a:blip r:embed="rId4" cstate="print"/>
          <a:srcRect l="8361" t="4399" r="1863" b="12711"/>
          <a:stretch/>
        </p:blipFill>
        <p:spPr>
          <a:xfrm>
            <a:off x="965674" y="1967050"/>
            <a:ext cx="7520299" cy="4431728"/>
          </a:xfrm>
          <a:prstGeom prst="rect">
            <a:avLst/>
          </a:prstGeom>
        </p:spPr>
      </p:pic>
      <p:sp>
        <p:nvSpPr>
          <p:cNvPr id="39" name="Título 19"/>
          <p:cNvSpPr>
            <a:spLocks noGrp="1"/>
          </p:cNvSpPr>
          <p:nvPr>
            <p:ph type="title"/>
          </p:nvPr>
        </p:nvSpPr>
        <p:spPr/>
        <p:txBody>
          <a:bodyPr/>
          <a:lstStyle/>
          <a:p>
            <a:pPr algn="l"/>
            <a:r>
              <a:rPr lang="es-ES" dirty="0" smtClean="0">
                <a:latin typeface="Euphemia UCAS"/>
                <a:cs typeface="Euphemia UCAS"/>
              </a:rPr>
              <a:t>La solución: </a:t>
            </a:r>
            <a:r>
              <a:rPr lang="es-ES" dirty="0" smtClean="0">
                <a:latin typeface="Euphemia UCAS"/>
                <a:cs typeface="Euphemia UCAS"/>
              </a:rPr>
              <a:t>we</a:t>
            </a:r>
            <a:r>
              <a:rPr lang="es-ES" dirty="0" smtClean="0">
                <a:latin typeface="Euphemia UCAS"/>
                <a:cs typeface="Euphemia UCAS"/>
              </a:rPr>
              <a:t>b sem</a:t>
            </a:r>
            <a:r>
              <a:rPr lang="es-ES" dirty="0" smtClean="0">
                <a:latin typeface="Euphemia UCAS"/>
                <a:cs typeface="Euphemia UCAS"/>
              </a:rPr>
              <a:t>ántica</a:t>
            </a:r>
            <a:endParaRPr lang="es-ES" dirty="0">
              <a:latin typeface="Euphemia UCAS"/>
              <a:cs typeface="Euphemia UCAS"/>
            </a:endParaRPr>
          </a:p>
        </p:txBody>
      </p:sp>
      <p:pic>
        <p:nvPicPr>
          <p:cNvPr id="16" name="Picture 2" descr="http://blogs.21rs.es/corazones/files/2013/05/post-14-mayo.jpg"/>
          <p:cNvPicPr>
            <a:picLocks noGrp="1" noChangeAspect="1" noChangeArrowheads="1"/>
          </p:cNvPicPr>
          <p:nvPr>
            <p:ph idx="1"/>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t="13336" b="13336"/>
          <a:stretch/>
        </p:blipFill>
        <p:spPr bwMode="auto">
          <a:xfrm>
            <a:off x="27193" y="5255405"/>
            <a:ext cx="1750934" cy="9629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b/b7/Commodore_PC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660" y="3743701"/>
            <a:ext cx="1047560" cy="10133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8" descr="apple-ipad_45887_1"/>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gray">
          <a:xfrm>
            <a:off x="6750266" y="1808970"/>
            <a:ext cx="596101" cy="694871"/>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p:cNvSpPr/>
          <p:nvPr/>
        </p:nvSpPr>
        <p:spPr>
          <a:xfrm>
            <a:off x="2208134" y="1613291"/>
            <a:ext cx="5078540" cy="4910604"/>
          </a:xfrm>
          <a:prstGeom prst="ellipse">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p:cNvPicPr>
            <a:picLocks noChangeAspect="1"/>
          </p:cNvPicPr>
          <p:nvPr/>
        </p:nvPicPr>
        <p:blipFill>
          <a:blip r:embed="rId9" cstate="print"/>
          <a:stretch>
            <a:fillRect/>
          </a:stretch>
        </p:blipFill>
        <p:spPr>
          <a:xfrm>
            <a:off x="2606468" y="2768836"/>
            <a:ext cx="1134251" cy="1134251"/>
          </a:xfrm>
          <a:prstGeom prst="rect">
            <a:avLst/>
          </a:prstGeom>
        </p:spPr>
      </p:pic>
      <p:pic>
        <p:nvPicPr>
          <p:cNvPr id="18" name="Imagen 17"/>
          <p:cNvPicPr>
            <a:picLocks noChangeAspect="1"/>
          </p:cNvPicPr>
          <p:nvPr/>
        </p:nvPicPr>
        <p:blipFill>
          <a:blip r:embed="rId10" cstate="print">
            <a:extLst>
              <a:ext uri="{BEBA8EAE-BF5A-486C-A8C5-ECC9F3942E4B}">
                <a14:imgProps xmlns:a14="http://schemas.microsoft.com/office/drawing/2010/main">
                  <a14:imgLayer r:embed="rId11">
                    <a14:imgEffect>
                      <a14:backgroundRemoval t="3167" b="99167" l="5167" r="97167">
                        <a14:foregroundMark x1="52500" y1="47167" x2="52500" y2="47167"/>
                        <a14:foregroundMark x1="69667" y1="46000" x2="69667" y2="46000"/>
                        <a14:foregroundMark x1="34333" y1="48167" x2="34333" y2="48167"/>
                        <a14:foregroundMark x1="81833" y1="30000" x2="81833" y2="30000"/>
                        <a14:foregroundMark x1="81167" y1="74000" x2="81167" y2="74000"/>
                        <a14:foregroundMark x1="50667" y1="88000" x2="50667" y2="88000"/>
                        <a14:foregroundMark x1="97167" y1="65000" x2="97167" y2="65000"/>
                      </a14:backgroundRemoval>
                    </a14:imgEffect>
                  </a14:imgLayer>
                </a14:imgProps>
              </a:ext>
            </a:extLst>
          </a:blip>
          <a:stretch>
            <a:fillRect/>
          </a:stretch>
        </p:blipFill>
        <p:spPr>
          <a:xfrm>
            <a:off x="5553514" y="4511723"/>
            <a:ext cx="1196752" cy="1196752"/>
          </a:xfrm>
          <a:prstGeom prst="rect">
            <a:avLst/>
          </a:prstGeom>
        </p:spPr>
      </p:pic>
      <p:sp>
        <p:nvSpPr>
          <p:cNvPr id="19" name="178 Rectángulo redondeado"/>
          <p:cNvSpPr/>
          <p:nvPr/>
        </p:nvSpPr>
        <p:spPr>
          <a:xfrm>
            <a:off x="4043621" y="3441592"/>
            <a:ext cx="1473733" cy="1283300"/>
          </a:xfrm>
          <a:prstGeom prst="roundRect">
            <a:avLst/>
          </a:prstGeom>
          <a:solidFill>
            <a:schemeClr val="accent6">
              <a:lumMod val="60000"/>
              <a:lumOff val="40000"/>
              <a:alpha val="64000"/>
            </a:schemeClr>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180 Conector angular"/>
          <p:cNvCxnSpPr/>
          <p:nvPr/>
        </p:nvCxnSpPr>
        <p:spPr>
          <a:xfrm>
            <a:off x="3518507" y="3544374"/>
            <a:ext cx="561746" cy="446193"/>
          </a:xfrm>
          <a:prstGeom prst="bentConnector3">
            <a:avLst>
              <a:gd name="adj1" fmla="val 50000"/>
            </a:avLst>
          </a:prstGeom>
          <a:ln w="38100">
            <a:solidFill>
              <a:srgbClr val="0070C0"/>
            </a:solidFill>
            <a:tailEnd type="arrow"/>
          </a:ln>
        </p:spPr>
        <p:style>
          <a:lnRef idx="3">
            <a:schemeClr val="accent5"/>
          </a:lnRef>
          <a:fillRef idx="0">
            <a:schemeClr val="accent5"/>
          </a:fillRef>
          <a:effectRef idx="2">
            <a:schemeClr val="accent5"/>
          </a:effectRef>
          <a:fontRef idx="minor">
            <a:schemeClr val="tx1"/>
          </a:fontRef>
        </p:style>
      </p:cxnSp>
      <p:cxnSp>
        <p:nvCxnSpPr>
          <p:cNvPr id="29" name="180 Conector angular"/>
          <p:cNvCxnSpPr/>
          <p:nvPr/>
        </p:nvCxnSpPr>
        <p:spPr>
          <a:xfrm rot="5400000" flipH="1" flipV="1">
            <a:off x="4401964" y="4926254"/>
            <a:ext cx="589716" cy="247873"/>
          </a:xfrm>
          <a:prstGeom prst="bentConnector3">
            <a:avLst>
              <a:gd name="adj1" fmla="val 50000"/>
            </a:avLst>
          </a:prstGeom>
          <a:ln w="38100">
            <a:solidFill>
              <a:srgbClr val="0070C0"/>
            </a:solidFill>
            <a:tailEnd type="arrow"/>
          </a:ln>
        </p:spPr>
        <p:style>
          <a:lnRef idx="3">
            <a:schemeClr val="accent5"/>
          </a:lnRef>
          <a:fillRef idx="0">
            <a:schemeClr val="accent5"/>
          </a:fillRef>
          <a:effectRef idx="2">
            <a:schemeClr val="accent5"/>
          </a:effectRef>
          <a:fontRef idx="minor">
            <a:schemeClr val="tx1"/>
          </a:fontRef>
        </p:style>
      </p:cxnSp>
      <p:cxnSp>
        <p:nvCxnSpPr>
          <p:cNvPr id="31" name="180 Conector angular"/>
          <p:cNvCxnSpPr/>
          <p:nvPr/>
        </p:nvCxnSpPr>
        <p:spPr>
          <a:xfrm rot="16200000" flipV="1">
            <a:off x="5371017" y="4124939"/>
            <a:ext cx="778148" cy="404028"/>
          </a:xfrm>
          <a:prstGeom prst="bentConnector3">
            <a:avLst>
              <a:gd name="adj1" fmla="val 42312"/>
            </a:avLst>
          </a:prstGeom>
          <a:ln w="38100">
            <a:solidFill>
              <a:srgbClr val="0070C0"/>
            </a:solidFill>
            <a:tailEnd type="arrow"/>
          </a:ln>
        </p:spPr>
        <p:style>
          <a:lnRef idx="3">
            <a:schemeClr val="accent5"/>
          </a:lnRef>
          <a:fillRef idx="0">
            <a:schemeClr val="accent5"/>
          </a:fillRef>
          <a:effectRef idx="2">
            <a:schemeClr val="accent5"/>
          </a:effectRef>
          <a:fontRef idx="minor">
            <a:schemeClr val="tx1"/>
          </a:fontRef>
        </p:style>
      </p:cxnSp>
      <p:sp>
        <p:nvSpPr>
          <p:cNvPr id="34" name="Rectángulo redondeado 33"/>
          <p:cNvSpPr/>
          <p:nvPr/>
        </p:nvSpPr>
        <p:spPr>
          <a:xfrm>
            <a:off x="6973368" y="4869270"/>
            <a:ext cx="1963606" cy="38923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smtClean="0">
                <a:solidFill>
                  <a:schemeClr val="tx1"/>
                </a:solidFill>
                <a:latin typeface="Euphemia" panose="020B0503040102020104" pitchFamily="34" charset="0"/>
              </a:rPr>
              <a:t>Estandarización</a:t>
            </a:r>
            <a:endParaRPr lang="en-US" dirty="0">
              <a:solidFill>
                <a:schemeClr val="tx1"/>
              </a:solidFill>
              <a:latin typeface="Euphemia" panose="020B0503040102020104" pitchFamily="34" charset="0"/>
            </a:endParaRPr>
          </a:p>
        </p:txBody>
      </p:sp>
      <p:sp>
        <p:nvSpPr>
          <p:cNvPr id="36" name="Rectángulo redondeado 35"/>
          <p:cNvSpPr/>
          <p:nvPr/>
        </p:nvSpPr>
        <p:spPr>
          <a:xfrm>
            <a:off x="6973368" y="5353425"/>
            <a:ext cx="1963606" cy="38923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smtClean="0">
                <a:solidFill>
                  <a:schemeClr val="tx1"/>
                </a:solidFill>
                <a:latin typeface="Euphemia" panose="020B0503040102020104" pitchFamily="34" charset="0"/>
              </a:rPr>
              <a:t>Interoperabilidad</a:t>
            </a:r>
            <a:endParaRPr lang="en-US" dirty="0">
              <a:solidFill>
                <a:schemeClr val="tx1"/>
              </a:solidFill>
              <a:latin typeface="Euphemia" panose="020B0503040102020104" pitchFamily="34" charset="0"/>
            </a:endParaRPr>
          </a:p>
        </p:txBody>
      </p:sp>
      <p:sp>
        <p:nvSpPr>
          <p:cNvPr id="37" name="Rectángulo redondeado 36"/>
          <p:cNvSpPr/>
          <p:nvPr/>
        </p:nvSpPr>
        <p:spPr>
          <a:xfrm>
            <a:off x="6973368" y="5844119"/>
            <a:ext cx="1963606" cy="38923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smtClean="0">
                <a:solidFill>
                  <a:schemeClr val="tx1"/>
                </a:solidFill>
                <a:latin typeface="Euphemia" panose="020B0503040102020104" pitchFamily="34" charset="0"/>
              </a:rPr>
              <a:t>Colaboración</a:t>
            </a:r>
            <a:endParaRPr lang="en-US" dirty="0">
              <a:solidFill>
                <a:schemeClr val="tx1"/>
              </a:solidFill>
              <a:latin typeface="Euphemia" panose="020B0503040102020104" pitchFamily="34" charset="0"/>
            </a:endParaRPr>
          </a:p>
        </p:txBody>
      </p:sp>
      <p:pic>
        <p:nvPicPr>
          <p:cNvPr id="26" name="Picture 2" descr="F:\2013\LINHD\LABORATORIO\imagenes\rdf.jpg"/>
          <p:cNvPicPr>
            <a:picLocks noChangeAspect="1" noChangeArrowheads="1"/>
          </p:cNvPicPr>
          <p:nvPr/>
        </p:nvPicPr>
        <p:blipFill>
          <a:blip r:embed="rId12" cstate="print">
            <a:grayscl/>
            <a:extLst>
              <a:ext uri="{BEBA8EAE-BF5A-486C-A8C5-ECC9F3942E4B}">
                <a14:imgProps xmlns:a14="http://schemas.microsoft.com/office/drawing/2010/main">
                  <a14:imgLayer r:embed="rId13">
                    <a14:imgEffect>
                      <a14:backgroundRemoval t="585" b="99415" l="1875" r="100000"/>
                    </a14:imgEffect>
                  </a14:imgLayer>
                </a14:imgProps>
              </a:ext>
              <a:ext uri="{28A0092B-C50C-407E-A947-70E740481C1C}">
                <a14:useLocalDpi xmlns:a14="http://schemas.microsoft.com/office/drawing/2010/main" val="0"/>
              </a:ext>
            </a:extLst>
          </a:blip>
          <a:srcRect/>
          <a:stretch>
            <a:fillRect/>
          </a:stretch>
        </p:blipFill>
        <p:spPr bwMode="auto">
          <a:xfrm>
            <a:off x="4265458" y="3539935"/>
            <a:ext cx="963892" cy="10573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2013\LINHD\LABORATORIO\imagenes\www.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8434" y="5255405"/>
            <a:ext cx="1632066" cy="11348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encrypted-tbn3.gstatic.com/images?q=tbn:ANd9GcSIpIMFuQHrLeM5-_MiE-_JsVxnCRIAPHRhvSBGJMySKzSFFYdq"/>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3591" y="1808970"/>
            <a:ext cx="1139014" cy="113901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180 Conector angular"/>
          <p:cNvCxnSpPr>
            <a:endCxn id="19" idx="0"/>
          </p:cNvCxnSpPr>
          <p:nvPr/>
        </p:nvCxnSpPr>
        <p:spPr>
          <a:xfrm rot="5400000">
            <a:off x="4644172" y="3046947"/>
            <a:ext cx="530962" cy="258329"/>
          </a:xfrm>
          <a:prstGeom prst="bentConnector3">
            <a:avLst>
              <a:gd name="adj1" fmla="val 50000"/>
            </a:avLst>
          </a:prstGeom>
          <a:ln w="38100">
            <a:solidFill>
              <a:srgbClr val="0070C0"/>
            </a:solidFill>
            <a:tailEnd type="arrow"/>
          </a:ln>
        </p:spPr>
        <p:style>
          <a:lnRef idx="3">
            <a:schemeClr val="accent5"/>
          </a:lnRef>
          <a:fillRef idx="0">
            <a:schemeClr val="accent5"/>
          </a:fillRef>
          <a:effectRef idx="2">
            <a:schemeClr val="accent5"/>
          </a:effectRef>
          <a:fontRef idx="minor">
            <a:schemeClr val="tx1"/>
          </a:fontRef>
        </p:style>
      </p:cxnSp>
      <p:pic>
        <p:nvPicPr>
          <p:cNvPr id="25" name="Picture 2" descr="http://www.euroclio.eu/new/images/EUROPEANA_transparent.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02872" y="3426596"/>
            <a:ext cx="941015" cy="134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41911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lstStyle/>
          <a:p>
            <a:endParaRPr lang="es-ES"/>
          </a:p>
        </p:txBody>
      </p:sp>
      <p:sp>
        <p:nvSpPr>
          <p:cNvPr id="14" name="Marcador de contenido 13"/>
          <p:cNvSpPr>
            <a:spLocks noGrp="1"/>
          </p:cNvSpPr>
          <p:nvPr>
            <p:ph sz="half" idx="1"/>
          </p:nvPr>
        </p:nvSpPr>
        <p:spPr>
          <a:xfrm>
            <a:off x="457199" y="3166533"/>
            <a:ext cx="7857067" cy="2959630"/>
          </a:xfrm>
        </p:spPr>
        <p:txBody>
          <a:bodyPr>
            <a:normAutofit/>
          </a:bodyPr>
          <a:lstStyle/>
          <a:p>
            <a:pPr marL="0" indent="0">
              <a:buNone/>
            </a:pPr>
            <a:r>
              <a:rPr lang="es-ES" sz="5400" b="1" dirty="0" smtClean="0">
                <a:solidFill>
                  <a:srgbClr val="AD0101"/>
                </a:solidFill>
                <a:latin typeface="Century Gothic"/>
                <a:cs typeface="Century Gothic"/>
              </a:rPr>
              <a:t>Algunos ejemplos:</a:t>
            </a:r>
          </a:p>
          <a:p>
            <a:pPr marL="0" indent="0">
              <a:buNone/>
            </a:pPr>
            <a:r>
              <a:rPr lang="es-ES" sz="5400" b="1" dirty="0" smtClean="0">
                <a:solidFill>
                  <a:srgbClr val="AD0101"/>
                </a:solidFill>
                <a:latin typeface="Century Gothic"/>
                <a:cs typeface="Century Gothic"/>
              </a:rPr>
              <a:t>2. Historia: e-</a:t>
            </a:r>
            <a:r>
              <a:rPr lang="es-ES" sz="5400" b="1" dirty="0" err="1" smtClean="0">
                <a:solidFill>
                  <a:srgbClr val="AD0101"/>
                </a:solidFill>
                <a:latin typeface="Century Gothic"/>
                <a:cs typeface="Century Gothic"/>
              </a:rPr>
              <a:t>port</a:t>
            </a:r>
            <a:endParaRPr lang="es-ES" sz="5400" b="1" dirty="0">
              <a:solidFill>
                <a:srgbClr val="AD0101"/>
              </a:solidFill>
              <a:latin typeface="Century Gothic"/>
              <a:cs typeface="Century Gothic"/>
            </a:endParaRPr>
          </a:p>
        </p:txBody>
      </p:sp>
    </p:spTree>
    <p:extLst>
      <p:ext uri="{BB962C8B-B14F-4D97-AF65-F5344CB8AC3E}">
        <p14:creationId xmlns:p14="http://schemas.microsoft.com/office/powerpoint/2010/main" val="224183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¿Crisis de las Humanidades?</a:t>
            </a:r>
            <a:endParaRPr lang="es-ES" dirty="0"/>
          </a:p>
        </p:txBody>
      </p:sp>
      <p:sp>
        <p:nvSpPr>
          <p:cNvPr id="3" name="2 Marcador de contenido"/>
          <p:cNvSpPr>
            <a:spLocks noGrp="1"/>
          </p:cNvSpPr>
          <p:nvPr>
            <p:ph sz="quarter" idx="4294967295"/>
          </p:nvPr>
        </p:nvSpPr>
        <p:spPr>
          <a:xfrm>
            <a:off x="841248" y="2039112"/>
            <a:ext cx="3657600" cy="3950208"/>
          </a:xfrm>
          <a:prstGeom prst="rect">
            <a:avLst/>
          </a:prstGeom>
        </p:spPr>
        <p:txBody>
          <a:bodyPr/>
          <a:lstStyle/>
          <a:p>
            <a:r>
              <a:rPr lang="es-ES" dirty="0" smtClean="0"/>
              <a:t>Las Humanidades ya </a:t>
            </a:r>
            <a:r>
              <a:rPr lang="es-ES" b="1" dirty="0" smtClean="0">
                <a:solidFill>
                  <a:srgbClr val="FF0000"/>
                </a:solidFill>
              </a:rPr>
              <a:t>no</a:t>
            </a:r>
            <a:r>
              <a:rPr lang="es-ES" dirty="0" smtClean="0"/>
              <a:t> están en crisis: </a:t>
            </a:r>
          </a:p>
          <a:p>
            <a:r>
              <a:rPr lang="es-ES" dirty="0" smtClean="0"/>
              <a:t>Informe de la </a:t>
            </a:r>
            <a:r>
              <a:rPr lang="es-ES" i="1" dirty="0" smtClean="0"/>
              <a:t>American </a:t>
            </a:r>
            <a:r>
              <a:rPr lang="es-ES" i="1" dirty="0" err="1" smtClean="0"/>
              <a:t>Academy</a:t>
            </a:r>
            <a:r>
              <a:rPr lang="es-ES" i="1" dirty="0" smtClean="0"/>
              <a:t>, </a:t>
            </a:r>
            <a:r>
              <a:rPr lang="es-ES" dirty="0" smtClean="0"/>
              <a:t>2013</a:t>
            </a:r>
            <a:endParaRPr lang="es-ES" dirty="0"/>
          </a:p>
        </p:txBody>
      </p:sp>
      <p:sp>
        <p:nvSpPr>
          <p:cNvPr id="4" name="3 Marcador de contenido"/>
          <p:cNvSpPr>
            <a:spLocks noGrp="1"/>
          </p:cNvSpPr>
          <p:nvPr>
            <p:ph sz="quarter" idx="4294967295"/>
          </p:nvPr>
        </p:nvSpPr>
        <p:spPr>
          <a:xfrm>
            <a:off x="4645152" y="2039112"/>
            <a:ext cx="3657600" cy="3950208"/>
          </a:xfrm>
          <a:prstGeom prst="rect">
            <a:avLst/>
          </a:prstGeom>
        </p:spPr>
        <p:txBody>
          <a:bodyPr/>
          <a:lstStyle/>
          <a:p>
            <a:endParaRPr lang="es-E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3348" y="2060848"/>
            <a:ext cx="281110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149080"/>
            <a:ext cx="4350639" cy="1905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39552" y="6237312"/>
            <a:ext cx="4248473" cy="369332"/>
          </a:xfrm>
          <a:prstGeom prst="rect">
            <a:avLst/>
          </a:prstGeom>
          <a:noFill/>
        </p:spPr>
        <p:txBody>
          <a:bodyPr wrap="square" rtlCol="0">
            <a:spAutoFit/>
          </a:bodyPr>
          <a:lstStyle/>
          <a:p>
            <a:r>
              <a:rPr lang="es-ES" dirty="0" smtClean="0">
                <a:hlinkClick r:id="rId4"/>
              </a:rPr>
              <a:t>www.newhumanities.org</a:t>
            </a:r>
            <a:r>
              <a:rPr lang="es-ES" dirty="0" smtClean="0"/>
              <a:t> </a:t>
            </a:r>
            <a:endParaRPr lang="es-ES" dirty="0"/>
          </a:p>
        </p:txBody>
      </p:sp>
    </p:spTree>
    <p:extLst>
      <p:ext uri="{BB962C8B-B14F-4D97-AF65-F5344CB8AC3E}">
        <p14:creationId xmlns:p14="http://schemas.microsoft.com/office/powerpoint/2010/main" val="1583542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Las fuentes</a:t>
            </a:r>
            <a:endParaRPr lang="es-ES" dirty="0"/>
          </a:p>
        </p:txBody>
      </p:sp>
      <p:pic>
        <p:nvPicPr>
          <p:cNvPr id="7" name="Marcador de contenido 6"/>
          <p:cNvPicPr>
            <a:picLocks noGrp="1" noChangeAspect="1"/>
          </p:cNvPicPr>
          <p:nvPr>
            <p:ph idx="1"/>
          </p:nvPr>
        </p:nvPicPr>
        <p:blipFill>
          <a:blip r:embed="rId2"/>
          <a:srcRect t="1731" b="1731"/>
          <a:stretch>
            <a:fillRect/>
          </a:stretch>
        </p:blipFill>
        <p:spPr/>
      </p:pic>
    </p:spTree>
    <p:extLst>
      <p:ext uri="{BB962C8B-B14F-4D97-AF65-F5344CB8AC3E}">
        <p14:creationId xmlns:p14="http://schemas.microsoft.com/office/powerpoint/2010/main" val="879965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Los metadatos</a:t>
            </a:r>
            <a:endParaRPr lang="es-ES" dirty="0"/>
          </a:p>
        </p:txBody>
      </p:sp>
      <p:pic>
        <p:nvPicPr>
          <p:cNvPr id="4" name="Marcador de contenido 3"/>
          <p:cNvPicPr>
            <a:picLocks noGrp="1" noChangeAspect="1"/>
          </p:cNvPicPr>
          <p:nvPr>
            <p:ph idx="1"/>
          </p:nvPr>
        </p:nvPicPr>
        <p:blipFill>
          <a:blip r:embed="rId2"/>
          <a:srcRect t="1415" b="1415"/>
          <a:stretch>
            <a:fillRect/>
          </a:stretch>
        </p:blipFill>
        <p:spPr/>
      </p:pic>
    </p:spTree>
    <p:extLst>
      <p:ext uri="{BB962C8B-B14F-4D97-AF65-F5344CB8AC3E}">
        <p14:creationId xmlns:p14="http://schemas.microsoft.com/office/powerpoint/2010/main" val="70025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b</a:t>
            </a:r>
            <a:r>
              <a:rPr lang="es-ES" dirty="0" smtClean="0"/>
              <a:t>úsqueda</a:t>
            </a:r>
            <a:endParaRPr lang="es-ES" dirty="0"/>
          </a:p>
        </p:txBody>
      </p:sp>
      <p:pic>
        <p:nvPicPr>
          <p:cNvPr id="4" name="Marcador de contenido 3"/>
          <p:cNvPicPr>
            <a:picLocks noGrp="1" noChangeAspect="1"/>
          </p:cNvPicPr>
          <p:nvPr>
            <p:ph idx="1"/>
          </p:nvPr>
        </p:nvPicPr>
        <p:blipFill>
          <a:blip r:embed="rId2"/>
          <a:srcRect l="385" r="385"/>
          <a:stretch>
            <a:fillRect/>
          </a:stretch>
        </p:blipFill>
        <p:spPr/>
      </p:pic>
    </p:spTree>
    <p:extLst>
      <p:ext uri="{BB962C8B-B14F-4D97-AF65-F5344CB8AC3E}">
        <p14:creationId xmlns:p14="http://schemas.microsoft.com/office/powerpoint/2010/main" val="4175684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visualizaci</a:t>
            </a:r>
            <a:r>
              <a:rPr lang="es-ES" dirty="0" smtClean="0"/>
              <a:t>ón</a:t>
            </a:r>
            <a:endParaRPr lang="es-ES" dirty="0"/>
          </a:p>
        </p:txBody>
      </p:sp>
      <p:pic>
        <p:nvPicPr>
          <p:cNvPr id="4" name="Marcador de contenido 3"/>
          <p:cNvPicPr>
            <a:picLocks noGrp="1" noChangeAspect="1"/>
          </p:cNvPicPr>
          <p:nvPr>
            <p:ph idx="1"/>
          </p:nvPr>
        </p:nvPicPr>
        <p:blipFill>
          <a:blip r:embed="rId2"/>
          <a:srcRect l="-4324" r="-4324"/>
          <a:stretch>
            <a:fillRect/>
          </a:stretch>
        </p:blipFill>
        <p:spPr>
          <a:xfrm>
            <a:off x="137061" y="1600200"/>
            <a:ext cx="8793289" cy="4835970"/>
          </a:xfrm>
        </p:spPr>
      </p:pic>
    </p:spTree>
    <p:extLst>
      <p:ext uri="{BB962C8B-B14F-4D97-AF65-F5344CB8AC3E}">
        <p14:creationId xmlns:p14="http://schemas.microsoft.com/office/powerpoint/2010/main" val="2646405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lstStyle/>
          <a:p>
            <a:endParaRPr lang="es-ES"/>
          </a:p>
        </p:txBody>
      </p:sp>
      <p:sp>
        <p:nvSpPr>
          <p:cNvPr id="14" name="Marcador de contenido 13"/>
          <p:cNvSpPr>
            <a:spLocks noGrp="1"/>
          </p:cNvSpPr>
          <p:nvPr>
            <p:ph sz="half" idx="1"/>
          </p:nvPr>
        </p:nvSpPr>
        <p:spPr>
          <a:xfrm>
            <a:off x="457199" y="3166533"/>
            <a:ext cx="7857067" cy="2959630"/>
          </a:xfrm>
        </p:spPr>
        <p:txBody>
          <a:bodyPr>
            <a:normAutofit/>
          </a:bodyPr>
          <a:lstStyle/>
          <a:p>
            <a:pPr marL="0" indent="0">
              <a:buNone/>
            </a:pPr>
            <a:r>
              <a:rPr lang="es-ES" sz="5400" b="1" dirty="0" smtClean="0">
                <a:solidFill>
                  <a:srgbClr val="AD0101"/>
                </a:solidFill>
                <a:latin typeface="Century Gothic"/>
                <a:cs typeface="Century Gothic"/>
              </a:rPr>
              <a:t>La transformaci</a:t>
            </a:r>
            <a:r>
              <a:rPr lang="es-ES" sz="5400" b="1" dirty="0" smtClean="0">
                <a:solidFill>
                  <a:srgbClr val="AD0101"/>
                </a:solidFill>
                <a:latin typeface="Century Gothic"/>
                <a:cs typeface="Century Gothic"/>
              </a:rPr>
              <a:t>ón hacia las HD</a:t>
            </a:r>
            <a:endParaRPr lang="es-ES" sz="5400" b="1" dirty="0">
              <a:solidFill>
                <a:srgbClr val="AD0101"/>
              </a:solidFill>
              <a:latin typeface="Century Gothic"/>
              <a:cs typeface="Century Gothic"/>
            </a:endParaRPr>
          </a:p>
        </p:txBody>
      </p:sp>
    </p:spTree>
    <p:extLst>
      <p:ext uri="{BB962C8B-B14F-4D97-AF65-F5344CB8AC3E}">
        <p14:creationId xmlns:p14="http://schemas.microsoft.com/office/powerpoint/2010/main" val="2241837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2013\LINHD\LABORATORIO\LOGOS\LOGOS DEFINITIVOS\UNED logo LINHD LETRAS GRANDES WEB.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485671"/>
            <a:ext cx="5546060"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7504" y="4221088"/>
            <a:ext cx="8928992" cy="1754326"/>
          </a:xfrm>
          <a:prstGeom prst="rect">
            <a:avLst/>
          </a:prstGeom>
          <a:solidFill>
            <a:schemeClr val="accent2">
              <a:lumMod val="20000"/>
              <a:lumOff val="80000"/>
            </a:schemeClr>
          </a:solidFill>
        </p:spPr>
        <p:txBody>
          <a:bodyPr wrap="square">
            <a:spAutoFit/>
          </a:bodyPr>
          <a:lstStyle/>
          <a:p>
            <a:pPr algn="r"/>
            <a:r>
              <a:rPr lang="en-US" i="1" dirty="0">
                <a:solidFill>
                  <a:schemeClr val="bg1">
                    <a:lumMod val="50000"/>
                  </a:schemeClr>
                </a:solidFill>
              </a:rPr>
              <a:t>A digital humanities center is an entity where new media and technologies are used for humanities-based research, teaching, and intellectual engagement and experimentation. The goals of the center are to further humanities scholarship, create new forms of knowledge, and explore technology’s impact on </a:t>
            </a:r>
            <a:r>
              <a:rPr lang="en-US" i="1" dirty="0" smtClean="0">
                <a:solidFill>
                  <a:schemeClr val="bg1">
                    <a:lumMod val="50000"/>
                  </a:schemeClr>
                </a:solidFill>
              </a:rPr>
              <a:t>humanities based</a:t>
            </a:r>
            <a:r>
              <a:rPr lang="en-US" i="1" dirty="0">
                <a:solidFill>
                  <a:schemeClr val="bg1">
                    <a:lumMod val="50000"/>
                  </a:schemeClr>
                </a:solidFill>
              </a:rPr>
              <a:t> disciplines</a:t>
            </a:r>
            <a:r>
              <a:rPr lang="en-US" i="1" dirty="0" smtClean="0">
                <a:solidFill>
                  <a:schemeClr val="bg1">
                    <a:lumMod val="50000"/>
                  </a:schemeClr>
                </a:solidFill>
              </a:rPr>
              <a:t>".</a:t>
            </a:r>
          </a:p>
          <a:p>
            <a:pPr algn="r"/>
            <a:endParaRPr lang="en-US" i="1" dirty="0"/>
          </a:p>
          <a:p>
            <a:pPr algn="r"/>
            <a:r>
              <a:rPr lang="en-US" i="1" dirty="0"/>
              <a:t>Diane M. </a:t>
            </a:r>
            <a:r>
              <a:rPr lang="en-US" i="1" dirty="0" err="1"/>
              <a:t>Zorich</a:t>
            </a:r>
            <a:r>
              <a:rPr lang="en-US" i="1" dirty="0"/>
              <a:t>, A Survey of Digital Humanities Centers in the United States, 2008</a:t>
            </a:r>
          </a:p>
        </p:txBody>
      </p:sp>
    </p:spTree>
    <p:extLst>
      <p:ext uri="{BB962C8B-B14F-4D97-AF65-F5344CB8AC3E}">
        <p14:creationId xmlns:p14="http://schemas.microsoft.com/office/powerpoint/2010/main" val="8814168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2013\LINHD\LABORATORIO\imagenes\centerne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4149" y="1648062"/>
            <a:ext cx="9955152" cy="382448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1" descr="data:image/jpeg;base64,/9j/4AAQSkZJRgABAQAAAQABAAD/2wCEAAkGBwgHBgkIBwgKCgkLDRYPDQwMDRsUFRAWIB0iIiAdHx8kKDQsJCYxJx8fLT0tMTU3Ojo6Iys/RD84QzQ5OjcBCgoKDQwNGg8PGjclHyU3Nzc3Nzc3Nzc3Nzc3Nzc3Nzc3Nzc3Nzc3Nzc3Nzc3Nzc3Nzc3Nzc3Nzc3Nzc3Nzc3N//AABEIAF0AewMBIgACEQEDEQH/xAAaAAEBAQEBAQEAAAAAAAAAAAAACAcGAgUD/8QAMhAAAQIBCQgBAgcAAAAAAAAAAAEDAgQGExdSU5KT0QczNkFydLHBESNRBRIUITJC8f/EABsBAQACAwEBAAAAAAAAAAAAAAACBQMEBgEH/8QAKxEAAQAGCAcBAQAAAAAAAAAAAAECAxET4QQFMWGBkaHBBhUWMjRBUxIh/9oADAMBAAIRAxEAPwDkAAap9MAAAPTW+b64fJTvMmJrfN9cPkp3mZWXs5jiK1njscTte4TTum/ZixtO17hNO6b9mLEGncb1Q+JinYAAiXIAAAAAAAAAAAAAAB6a3zfXD5Kd5kxNb5vrh8lO8zKy9nMcRWs8djidr3Cad037MWNp2vcJp3TfsxYg07jeqHxMU7AAES5AAAAAAAAAP0oH7h3AooH7h3ApTYMsK85fqJPz1kTJQP3DuBRQP3DuBSmwIV46iT89ZEzNMPUzf0Xf5w/0X7lM8x8BCSqv5K2sKwTTUqvVc5/s4ra5BFHNREghiiX9U3+0KfP3MZoH7h3ApTag8WZ/pLzNQa3TRGUP8P8A6+2RMlA/cO4FFA/cO4FKbB5CvNzqJPz1kTJQP3DuBRQP3DuBSmwIV46iT89ZEyUD9w7gUUD9w7gUpsCFeOok/PWRMlA/cO4FFA/cO4FKbAhXjqJPz1kcPWlN6xLslNRWlN6xLslNTGAQiLG/yKiX5yNnrSm9Yl2SmorSm9Yl2SmpjAERYciol+cjaIdqE34okhSCXfKr8J9FNTt0JiZ3zfXD5Kd5mRmsla0pa3oLKiJUhv8A6+3A+ZOH8ckk3/w/9bL0dVn86QfTh/Mvyv8AhzVaU3rEuyU1PW17hJO6b9mLEV10oS5Bs1XVbClMIjR73mz1pTesS7JTUVpTesS7JTUxgEYixY8iol+cjZ60pvWJdkpqK0pvWJdkpqYwBEWHIqJfnI2etKb1iXZKaitKb1iXZKamMARFhyKiX5yNnrSm9Yl2SmorSm9Yl2SmpjAERYciol+cgACJcgAAHprfN9cPkp3mTE1vm+uHyU7zMrL2cxxFazx2OJ2vcJp3TfsxY2na9wmndN+zFiDTuN6ofExTsAARLkAAAAAAAAAAAAAAA9Nb5vrh8lO8yYmt831w+SneZlZezmOIrWeOxxO17hNO6b9mLG07XuE07pv2YsQadxvVD4mKdgACJcgAAAAAAAAH/9k="/>
          <p:cNvSpPr>
            <a:spLocks noChangeAspect="1" noChangeArrowheads="1"/>
          </p:cNvSpPr>
          <p:nvPr/>
        </p:nvSpPr>
        <p:spPr bwMode="auto">
          <a:xfrm>
            <a:off x="155575" y="-419100"/>
            <a:ext cx="1171575" cy="885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AutoShape 13" descr="data:image/jpeg;base64,/9j/4AAQSkZJRgABAQAAAQABAAD/2wCEAAkGBwgHBgkIBwgKCgkLDRYPDQwMDRsUFRAWIB0iIiAdHx8kKDQsJCYxJx8fLT0tMTU3Ojo6Iys/RD84QzQ5OjcBCgoKDQwNGg8PGjclHyU3Nzc3Nzc3Nzc3Nzc3Nzc3Nzc3Nzc3Nzc3Nzc3Nzc3Nzc3Nzc3Nzc3Nzc3Nzc3Nzc3N//AABEIAF0AewMBIgACEQEDEQH/xAAaAAEBAQEBAQEAAAAAAAAAAAAACAcGAgUD/8QAMhAAAQIBCQgBAgcAAAAAAAAAAAEDAgQGExdSU5KT0QczNkFydLHBESNRBRIUITJC8f/EABsBAQACAwEBAAAAAAAAAAAAAAACBQMEBgEH/8QAKxEAAQAGCAcBAQAAAAAAAAAAAAECAxET4QQFMWGBkaHBBhUWMjRBUxIh/9oADAMBAAIRAxEAPwDkAAap9MAAAPTW+b64fJTvMmJrfN9cPkp3mZWXs5jiK1njscTte4TTum/ZixtO17hNO6b9mLEGncb1Q+JinYAAiXIAAAAAAAAAAAAAAB6a3zfXD5Kd5kxNb5vrh8lO8zKy9nMcRWs8djidr3Cad037MWNp2vcJp3TfsxYg07jeqHxMU7AAES5AAAAAAAAAP0oH7h3AooH7h3ApTYMsK85fqJPz1kTJQP3DuBRQP3DuBSmwIV46iT89ZEzNMPUzf0Xf5w/0X7lM8x8BCSqv5K2sKwTTUqvVc5/s4ra5BFHNREghiiX9U3+0KfP3MZoH7h3ApTag8WZ/pLzNQa3TRGUP8P8A6+2RMlA/cO4FFA/cO4FKbB5CvNzqJPz1kTJQP3DuBRQP3DuBSmwIV46iT89ZEyUD9w7gUUD9w7gUpsCFeOok/PWRMlA/cO4FFA/cO4FKbAhXjqJPz1kcPWlN6xLslNRWlN6xLslNTGAQiLG/yKiX5yNnrSm9Yl2SmorSm9Yl2SmpjAERYciol+cjaIdqE34okhSCXfKr8J9FNTt0JiZ3zfXD5Kd5mRmsla0pa3oLKiJUhv8A6+3A+ZOH8ckk3/w/9bL0dVn86QfTh/Mvyv8AhzVaU3rEuyU1PW17hJO6b9mLEV10oS5Bs1XVbClMIjR73mz1pTesS7JTUVpTesS7JTUxgEYixY8iol+cjZ60pvWJdkpqK0pvWJdkpqYwBEWHIqJfnI2etKb1iXZKaitKb1iXZKamMARFhyKiX5yNnrSm9Yl2SmorSm9Yl2SmpjAERYciol+cgACJcgAAHprfN9cPkp3mTE1vm+uHyU7zMrL2cxxFazx2OJ2vcJp3TfsxY2na9wmndN+zFiDTuN6ofExTsAARLkAAAAAAAAAAAAAAA9Nb5vrh8lO8yYmt831w+SneZlZezmOIrWeOxxO17hNO6b9mLG07XuE07pv2YsQadxvVD4mKdgACJcgAAAAAAAAH/9k="/>
          <p:cNvSpPr>
            <a:spLocks noChangeAspect="1" noChangeArrowheads="1"/>
          </p:cNvSpPr>
          <p:nvPr/>
        </p:nvSpPr>
        <p:spPr bwMode="auto">
          <a:xfrm>
            <a:off x="307975" y="-266700"/>
            <a:ext cx="1171575" cy="885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15" descr="data:image/jpeg;base64,/9j/4AAQSkZJRgABAQAAAQABAAD/2wCEAAkGBwgHBgkIBwgKCgkLDRYPDQwMDRsUFRAWIB0iIiAdHx8kKDQsJCYxJx8fLT0tMTU3Ojo6Iys/RD84QzQ5OjcBCgoKDQwNGg8PGjclHyU3Nzc3Nzc3Nzc3Nzc3Nzc3Nzc3Nzc3Nzc3Nzc3Nzc3Nzc3Nzc3Nzc3Nzc3Nzc3Nzc3N//AABEIAF0AewMBIgACEQEDEQH/xAAaAAEBAQEBAQEAAAAAAAAAAAAACAcGAgUD/8QAMhAAAQIBCQgBAgcAAAAAAAAAAAEDAgQGExdSU5KT0QczNkFydLHBESNRBRIUITJC8f/EABsBAQACAwEBAAAAAAAAAAAAAAACBQMEBgEH/8QAKxEAAQAGCAcBAQAAAAAAAAAAAAECAxET4QQFMWGBkaHBBhUWMjRBUxIh/9oADAMBAAIRAxEAPwDkAAap9MAAAPTW+b64fJTvMmJrfN9cPkp3mZWXs5jiK1njscTte4TTum/ZixtO17hNO6b9mLEGncb1Q+JinYAAiXIAAAAAAAAAAAAAAB6a3zfXD5Kd5kxNb5vrh8lO8zKy9nMcRWs8djidr3Cad037MWNp2vcJp3TfsxYg07jeqHxMU7AAES5AAAAAAAAAP0oH7h3AooH7h3ApTYMsK85fqJPz1kTJQP3DuBRQP3DuBSmwIV46iT89ZEzNMPUzf0Xf5w/0X7lM8x8BCSqv5K2sKwTTUqvVc5/s4ra5BFHNREghiiX9U3+0KfP3MZoH7h3ApTag8WZ/pLzNQa3TRGUP8P8A6+2RMlA/cO4FFA/cO4FKbB5CvNzqJPz1kTJQP3DuBRQP3DuBSmwIV46iT89ZEyUD9w7gUUD9w7gUpsCFeOok/PWRMlA/cO4FFA/cO4FKbAhXjqJPz1kcPWlN6xLslNRWlN6xLslNTGAQiLG/yKiX5yNnrSm9Yl2SmorSm9Yl2SmpjAERYciol+cjaIdqE34okhSCXfKr8J9FNTt0JiZ3zfXD5Kd5mRmsla0pa3oLKiJUhv8A6+3A+ZOH8ckk3/w/9bL0dVn86QfTh/Mvyv8AhzVaU3rEuyU1PW17hJO6b9mLEV10oS5Bs1XVbClMIjR73mz1pTesS7JTUVpTesS7JTUxgEYixY8iol+cjZ60pvWJdkpqK0pvWJdkpqYwBEWHIqJfnI2etKb1iXZKaitKb1iXZKamMARFhyKiX5yNnrSm9Yl2SmorSm9Yl2SmpjAERYciol+cgACJcgAAHprfN9cPkp3mTE1vm+uHyU7zMrL2cxxFazx2OJ2vcJp3TfsxY2na9wmndN+zFiDTuN6ofExTsAARLkAAAAAAAAAAAAAAA9Nb5vrh8lO8yYmt831w+SneZlZezmOIrWeOxxO17hNO6b9mLG07XuE07pv2YsQadxvVD4mKdgACJcgAAAAAAAAH/9k="/>
          <p:cNvSpPr>
            <a:spLocks noChangeAspect="1" noChangeArrowheads="1"/>
          </p:cNvSpPr>
          <p:nvPr/>
        </p:nvSpPr>
        <p:spPr bwMode="auto">
          <a:xfrm>
            <a:off x="460375" y="-114300"/>
            <a:ext cx="1171575" cy="885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116"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6728" y="1548954"/>
            <a:ext cx="681606" cy="626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7"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38062" y="1578784"/>
            <a:ext cx="1242448" cy="649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8"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520" y="2935320"/>
            <a:ext cx="1391035" cy="78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9" name="Picture 2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125" y="3781243"/>
            <a:ext cx="2085603" cy="508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0"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54684" y="2373671"/>
            <a:ext cx="1460298" cy="408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1" name="Picture 2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16495" y="3907381"/>
            <a:ext cx="2035174" cy="514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2" name="Picture 2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53324" y="2889797"/>
            <a:ext cx="1714849" cy="371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3" name="Picture 2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96728" y="3325811"/>
            <a:ext cx="2233118" cy="43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4" name="Picture 2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3229" y="2508982"/>
            <a:ext cx="2052454" cy="225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5" name="Picture 2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3230" y="2070536"/>
            <a:ext cx="2052454" cy="47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6" name="Picture 3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062" y="1355823"/>
            <a:ext cx="1698787" cy="66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H:\2013\LINHD\LABORATORIO\imagenes\huni australia.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55675" y="5019887"/>
            <a:ext cx="1207455" cy="542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3" name="Picture 3" descr="H:\2013\LINHD\LABORATORIO\imagenes\japon research denter for dh.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081471" y="3325993"/>
            <a:ext cx="3110284" cy="539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96261" y="2406755"/>
            <a:ext cx="2547739" cy="375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descr="H:\2013\LINHD\LABORATORIO\imagenes\serbia center dh.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746717" y="1497097"/>
            <a:ext cx="1664846" cy="258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6" name="Picture 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59286" y="4671438"/>
            <a:ext cx="704850"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descr="H:\2013\LINHD\LABORATORIO\imagenes\cidles media lab portugal2.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739328" y="2489481"/>
            <a:ext cx="595307" cy="595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7" name="Picture 4" descr="H:\2013\LINHD\LABORATORIO\imagenes\clarin.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443890" y="4139290"/>
            <a:ext cx="900930" cy="566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8" name="Picture 5" descr="H:\2013\LINHD\LABORATORIO\imagenes\kcl e-research centre.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65907" y="2475418"/>
            <a:ext cx="1066030" cy="6452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2013\LINHD\LABORATORIO\imagenes\kcl dh.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6046" y="1285772"/>
            <a:ext cx="599512" cy="575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0" name="Picture 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444504" y="1895075"/>
            <a:ext cx="1479249" cy="453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2" descr="H:\2013\LINHD\LABORATORIO\imagenes\dariah2.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826447" y="4147645"/>
            <a:ext cx="1506502" cy="587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2" name="Picture 8" descr="H:\2013\LINHD\LABORATORIO\imagenes\digilab sapienza.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305550" y="1831483"/>
            <a:ext cx="922527" cy="319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39"/>
          <p:cNvPicPr>
            <a:picLocks noChangeArrowheads="1"/>
          </p:cNvPicPr>
          <p:nvPr>
            <p:custDataLst>
              <p:tags r:id="rId1"/>
            </p:custDataLst>
          </p:nvPr>
        </p:nvPicPr>
        <p:blipFill>
          <a:blip r:embed="rId32" cstate="print">
            <a:extLst>
              <a:ext uri="{28A0092B-C50C-407E-A947-70E740481C1C}">
                <a14:useLocalDpi xmlns:a14="http://schemas.microsoft.com/office/drawing/2010/main" val="0"/>
              </a:ext>
            </a:extLst>
          </a:blip>
          <a:srcRect/>
          <a:stretch>
            <a:fillRect/>
          </a:stretch>
        </p:blipFill>
        <p:spPr bwMode="gray">
          <a:xfrm>
            <a:off x="6184128" y="2524671"/>
            <a:ext cx="431800" cy="209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9"/>
          <p:cNvPicPr>
            <a:picLocks noChangeArrowheads="1"/>
          </p:cNvPicPr>
          <p:nvPr>
            <p:custDataLst>
              <p:tags r:id="rId2"/>
            </p:custDataLst>
          </p:nvPr>
        </p:nvPicPr>
        <p:blipFill>
          <a:blip r:embed="rId33" cstate="print">
            <a:extLst>
              <a:ext uri="{28A0092B-C50C-407E-A947-70E740481C1C}">
                <a14:useLocalDpi xmlns:a14="http://schemas.microsoft.com/office/drawing/2010/main" val="0"/>
              </a:ext>
            </a:extLst>
          </a:blip>
          <a:srcRect/>
          <a:stretch>
            <a:fillRect/>
          </a:stretch>
        </p:blipFill>
        <p:spPr bwMode="gray">
          <a:xfrm>
            <a:off x="6769289" y="1157378"/>
            <a:ext cx="308927" cy="1283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2"/>
          <p:cNvPicPr>
            <a:picLocks noChangeArrowheads="1"/>
          </p:cNvPicPr>
          <p:nvPr>
            <p:custDataLst>
              <p:tags r:id="rId3"/>
            </p:custDataLst>
          </p:nvPr>
        </p:nvPicPr>
        <p:blipFill>
          <a:blip r:embed="rId34" cstate="print">
            <a:extLst>
              <a:ext uri="{28A0092B-C50C-407E-A947-70E740481C1C}">
                <a14:useLocalDpi xmlns:a14="http://schemas.microsoft.com/office/drawing/2010/main" val="0"/>
              </a:ext>
            </a:extLst>
          </a:blip>
          <a:srcRect/>
          <a:stretch>
            <a:fillRect/>
          </a:stretch>
        </p:blipFill>
        <p:spPr bwMode="gray">
          <a:xfrm>
            <a:off x="4927096" y="1817373"/>
            <a:ext cx="300981" cy="1161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33"/>
          <p:cNvPicPr>
            <a:picLocks noChangeArrowheads="1"/>
          </p:cNvPicPr>
          <p:nvPr>
            <p:custDataLst>
              <p:tags r:id="rId4"/>
            </p:custDataLst>
          </p:nvPr>
        </p:nvPicPr>
        <p:blipFill>
          <a:blip r:embed="rId35" cstate="print">
            <a:extLst>
              <a:ext uri="{28A0092B-C50C-407E-A947-70E740481C1C}">
                <a14:useLocalDpi xmlns:a14="http://schemas.microsoft.com/office/drawing/2010/main" val="0"/>
              </a:ext>
            </a:extLst>
          </a:blip>
          <a:srcRect/>
          <a:stretch>
            <a:fillRect/>
          </a:stretch>
        </p:blipFill>
        <p:spPr bwMode="gray">
          <a:xfrm>
            <a:off x="4607103" y="2384705"/>
            <a:ext cx="378076" cy="1814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6"/>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532177" y="1658943"/>
            <a:ext cx="323637" cy="244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7" descr="H:\2013\LINHD\LABORATORIO\imagenes\GCDH.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991519" y="1875443"/>
            <a:ext cx="1532207" cy="407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 name="Picture 35"/>
          <p:cNvPicPr>
            <a:picLocks noChangeArrowheads="1"/>
          </p:cNvPicPr>
          <p:nvPr>
            <p:custDataLst>
              <p:tags r:id="rId5"/>
            </p:custDataLst>
          </p:nvPr>
        </p:nvPicPr>
        <p:blipFill>
          <a:blip r:embed="rId38" cstate="print">
            <a:extLst>
              <a:ext uri="{28A0092B-C50C-407E-A947-70E740481C1C}">
                <a14:useLocalDpi xmlns:a14="http://schemas.microsoft.com/office/drawing/2010/main" val="0"/>
              </a:ext>
            </a:extLst>
          </a:blip>
          <a:srcRect/>
          <a:stretch>
            <a:fillRect/>
          </a:stretch>
        </p:blipFill>
        <p:spPr bwMode="gray">
          <a:xfrm>
            <a:off x="6974604" y="1769874"/>
            <a:ext cx="431800" cy="211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9" descr="https://encrypted-tbn2.gstatic.com/images?q=tbn:ANd9GcQhv28vAiXGqiHXMDMyhxVPDofad-GSLvMHgUMQk-YoFD5cENjIuw"/>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046813" y="3937957"/>
            <a:ext cx="572272" cy="41937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674918" y="3278342"/>
            <a:ext cx="1406553" cy="362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7"/>
          <p:cNvPicPr preferRelativeResize="0">
            <a:picLocks noChangeArrowheads="1"/>
          </p:cNvPicPr>
          <p:nvPr>
            <p:custDataLst>
              <p:tags r:id="rId6"/>
            </p:custDataLst>
          </p:nvPr>
        </p:nvPicPr>
        <p:blipFill>
          <a:blip r:embed="rId41" cstate="print">
            <a:extLst>
              <a:ext uri="{28A0092B-C50C-407E-A947-70E740481C1C}">
                <a14:useLocalDpi xmlns:a14="http://schemas.microsoft.com/office/drawing/2010/main" val="0"/>
              </a:ext>
            </a:extLst>
          </a:blip>
          <a:srcRect/>
          <a:stretch>
            <a:fillRect/>
          </a:stretch>
        </p:blipFill>
        <p:spPr bwMode="gray">
          <a:xfrm>
            <a:off x="5036981" y="3114855"/>
            <a:ext cx="431800" cy="211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4196129" y="1242586"/>
            <a:ext cx="1272652" cy="457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descr="H:\2013\LINHD\LABORATORIO\imagenes\bandera suecia.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5161050" y="1192297"/>
            <a:ext cx="292292" cy="292292"/>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p:txBody>
          <a:bodyPr/>
          <a:lstStyle/>
          <a:p>
            <a:r>
              <a:rPr lang="es-ES" dirty="0" smtClean="0"/>
              <a:t>Los centros DH en el mundo</a:t>
            </a:r>
            <a:endParaRPr lang="es-ES" dirty="0"/>
          </a:p>
        </p:txBody>
      </p:sp>
    </p:spTree>
    <p:extLst>
      <p:ext uri="{BB962C8B-B14F-4D97-AF65-F5344CB8AC3E}">
        <p14:creationId xmlns:p14="http://schemas.microsoft.com/office/powerpoint/2010/main" val="17555945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¿Quién forma parte?</a:t>
            </a:r>
            <a:endParaRPr lang="es-ES" dirty="0"/>
          </a:p>
        </p:txBody>
      </p:sp>
      <p:sp>
        <p:nvSpPr>
          <p:cNvPr id="3" name="2 Marcador de contenido"/>
          <p:cNvSpPr>
            <a:spLocks noGrp="1"/>
          </p:cNvSpPr>
          <p:nvPr>
            <p:ph idx="1"/>
          </p:nvPr>
        </p:nvSpPr>
        <p:spPr/>
        <p:txBody>
          <a:bodyPr/>
          <a:lstStyle/>
          <a:p>
            <a:endParaRPr lang="es-ES" dirty="0" smtClean="0"/>
          </a:p>
          <a:p>
            <a:endParaRPr lang="es-ES" dirty="0"/>
          </a:p>
          <a:p>
            <a:endParaRPr lang="es-ES" dirty="0" smtClean="0"/>
          </a:p>
          <a:p>
            <a:endParaRPr lang="es-ES" dirty="0" smtClean="0"/>
          </a:p>
          <a:p>
            <a:endParaRPr lang="es-ES" dirty="0"/>
          </a:p>
        </p:txBody>
      </p:sp>
      <p:pic>
        <p:nvPicPr>
          <p:cNvPr id="34818" name="Picture 2" descr="F:\2013\LINHD\LABORATORIO\LOGOS\LOGOS DEFINITIVOS\logo UNED_vicerrec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9892" y="1631253"/>
            <a:ext cx="2088232" cy="996455"/>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5230795"/>
            <a:ext cx="1944216" cy="102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5279235"/>
            <a:ext cx="1872208" cy="97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51" y="5229203"/>
            <a:ext cx="3779913" cy="106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redondeado"/>
          <p:cNvSpPr/>
          <p:nvPr/>
        </p:nvSpPr>
        <p:spPr>
          <a:xfrm>
            <a:off x="1115616" y="3140968"/>
            <a:ext cx="3384376" cy="172819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latin typeface="Century Gothic" panose="020B0502020202020204" pitchFamily="34" charset="0"/>
              </a:rPr>
              <a:t>Facultades de HUMANIDADES y </a:t>
            </a:r>
          </a:p>
          <a:p>
            <a:pPr algn="ctr"/>
            <a:r>
              <a:rPr lang="es-ES" dirty="0">
                <a:latin typeface="Century Gothic" panose="020B0502020202020204" pitchFamily="34" charset="0"/>
              </a:rPr>
              <a:t>Ciencias Sociales</a:t>
            </a:r>
          </a:p>
        </p:txBody>
      </p:sp>
      <p:sp>
        <p:nvSpPr>
          <p:cNvPr id="13" name="12 Rectángulo redondeado"/>
          <p:cNvSpPr/>
          <p:nvPr/>
        </p:nvSpPr>
        <p:spPr>
          <a:xfrm>
            <a:off x="4788024" y="3140968"/>
            <a:ext cx="3384376" cy="172819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latin typeface="Century Gothic" panose="020B0502020202020204" pitchFamily="34" charset="0"/>
              </a:rPr>
              <a:t>Escuela Superior de Ingeniería Informática</a:t>
            </a:r>
          </a:p>
        </p:txBody>
      </p:sp>
    </p:spTree>
    <p:extLst>
      <p:ext uri="{BB962C8B-B14F-4D97-AF65-F5344CB8AC3E}">
        <p14:creationId xmlns:p14="http://schemas.microsoft.com/office/powerpoint/2010/main" val="35255946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1"/>
          <p:cNvGrpSpPr>
            <a:grpSpLocks/>
          </p:cNvGrpSpPr>
          <p:nvPr>
            <p:custDataLst>
              <p:tags r:id="rId1"/>
            </p:custDataLst>
          </p:nvPr>
        </p:nvGrpSpPr>
        <p:grpSpPr bwMode="auto">
          <a:xfrm>
            <a:off x="900915" y="1308972"/>
            <a:ext cx="7454975" cy="5040560"/>
            <a:chOff x="1218" y="620"/>
            <a:chExt cx="3171" cy="3181"/>
          </a:xfrm>
        </p:grpSpPr>
        <p:sp>
          <p:nvSpPr>
            <p:cNvPr id="5" name="Freeform 37"/>
            <p:cNvSpPr>
              <a:spLocks/>
            </p:cNvSpPr>
            <p:nvPr/>
          </p:nvSpPr>
          <p:spPr bwMode="gray">
            <a:xfrm>
              <a:off x="2806" y="1833"/>
              <a:ext cx="1583" cy="1968"/>
            </a:xfrm>
            <a:custGeom>
              <a:avLst/>
              <a:gdLst>
                <a:gd name="T0" fmla="*/ 0 w 830"/>
                <a:gd name="T1" fmla="*/ 678 h 1032"/>
                <a:gd name="T2" fmla="*/ 81 w 830"/>
                <a:gd name="T3" fmla="*/ 677 h 1032"/>
                <a:gd name="T4" fmla="*/ 83 w 830"/>
                <a:gd name="T5" fmla="*/ 679 h 1032"/>
                <a:gd name="T6" fmla="*/ 124 w 830"/>
                <a:gd name="T7" fmla="*/ 691 h 1032"/>
                <a:gd name="T8" fmla="*/ 198 w 830"/>
                <a:gd name="T9" fmla="*/ 618 h 1032"/>
                <a:gd name="T10" fmla="*/ 124 w 830"/>
                <a:gd name="T11" fmla="*/ 544 h 1032"/>
                <a:gd name="T12" fmla="*/ 83 w 830"/>
                <a:gd name="T13" fmla="*/ 557 h 1032"/>
                <a:gd name="T14" fmla="*/ 81 w 830"/>
                <a:gd name="T15" fmla="*/ 558 h 1032"/>
                <a:gd name="T16" fmla="*/ 0 w 830"/>
                <a:gd name="T17" fmla="*/ 558 h 1032"/>
                <a:gd name="T18" fmla="*/ 0 w 830"/>
                <a:gd name="T19" fmla="*/ 431 h 1032"/>
                <a:gd name="T20" fmla="*/ 0 w 830"/>
                <a:gd name="T21" fmla="*/ 413 h 1032"/>
                <a:gd name="T22" fmla="*/ 0 w 830"/>
                <a:gd name="T23" fmla="*/ 209 h 1032"/>
                <a:gd name="T24" fmla="*/ 0 w 830"/>
                <a:gd name="T25" fmla="*/ 198 h 1032"/>
                <a:gd name="T26" fmla="*/ 341 w 830"/>
                <a:gd name="T27" fmla="*/ 198 h 1032"/>
                <a:gd name="T28" fmla="*/ 357 w 830"/>
                <a:gd name="T29" fmla="*/ 198 h 1032"/>
                <a:gd name="T30" fmla="*/ 358 w 830"/>
                <a:gd name="T31" fmla="*/ 116 h 1032"/>
                <a:gd name="T32" fmla="*/ 356 w 830"/>
                <a:gd name="T33" fmla="*/ 115 h 1032"/>
                <a:gd name="T34" fmla="*/ 343 w 830"/>
                <a:gd name="T35" fmla="*/ 73 h 1032"/>
                <a:gd name="T36" fmla="*/ 417 w 830"/>
                <a:gd name="T37" fmla="*/ 0 h 1032"/>
                <a:gd name="T38" fmla="*/ 491 w 830"/>
                <a:gd name="T39" fmla="*/ 73 h 1032"/>
                <a:gd name="T40" fmla="*/ 478 w 830"/>
                <a:gd name="T41" fmla="*/ 114 h 1032"/>
                <a:gd name="T42" fmla="*/ 477 w 830"/>
                <a:gd name="T43" fmla="*/ 116 h 1032"/>
                <a:gd name="T44" fmla="*/ 477 w 830"/>
                <a:gd name="T45" fmla="*/ 198 h 1032"/>
                <a:gd name="T46" fmla="*/ 493 w 830"/>
                <a:gd name="T47" fmla="*/ 198 h 1032"/>
                <a:gd name="T48" fmla="*/ 830 w 830"/>
                <a:gd name="T49" fmla="*/ 198 h 1032"/>
                <a:gd name="T50" fmla="*/ 830 w 830"/>
                <a:gd name="T51" fmla="*/ 518 h 1032"/>
                <a:gd name="T52" fmla="*/ 830 w 830"/>
                <a:gd name="T53" fmla="*/ 762 h 1032"/>
                <a:gd name="T54" fmla="*/ 830 w 830"/>
                <a:gd name="T55" fmla="*/ 1032 h 1032"/>
                <a:gd name="T56" fmla="*/ 0 w 830"/>
                <a:gd name="T57" fmla="*/ 1032 h 1032"/>
                <a:gd name="T58" fmla="*/ 0 w 830"/>
                <a:gd name="T59" fmla="*/ 803 h 1032"/>
                <a:gd name="T60" fmla="*/ 0 w 830"/>
                <a:gd name="T61" fmla="*/ 794 h 1032"/>
                <a:gd name="T62" fmla="*/ 0 w 830"/>
                <a:gd name="T63" fmla="*/ 67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0" h="1032">
                  <a:moveTo>
                    <a:pt x="0" y="678"/>
                  </a:moveTo>
                  <a:cubicBezTo>
                    <a:pt x="0" y="678"/>
                    <a:pt x="3" y="596"/>
                    <a:pt x="81" y="677"/>
                  </a:cubicBezTo>
                  <a:cubicBezTo>
                    <a:pt x="83" y="679"/>
                    <a:pt x="83" y="679"/>
                    <a:pt x="83" y="679"/>
                  </a:cubicBezTo>
                  <a:cubicBezTo>
                    <a:pt x="95" y="687"/>
                    <a:pt x="109" y="691"/>
                    <a:pt x="124" y="691"/>
                  </a:cubicBezTo>
                  <a:cubicBezTo>
                    <a:pt x="165" y="691"/>
                    <a:pt x="198" y="658"/>
                    <a:pt x="198" y="618"/>
                  </a:cubicBezTo>
                  <a:cubicBezTo>
                    <a:pt x="198" y="577"/>
                    <a:pt x="165" y="544"/>
                    <a:pt x="124" y="544"/>
                  </a:cubicBezTo>
                  <a:cubicBezTo>
                    <a:pt x="108" y="544"/>
                    <a:pt x="95" y="548"/>
                    <a:pt x="83" y="557"/>
                  </a:cubicBezTo>
                  <a:cubicBezTo>
                    <a:pt x="81" y="558"/>
                    <a:pt x="81" y="558"/>
                    <a:pt x="81" y="558"/>
                  </a:cubicBezTo>
                  <a:cubicBezTo>
                    <a:pt x="3" y="639"/>
                    <a:pt x="0" y="558"/>
                    <a:pt x="0" y="558"/>
                  </a:cubicBezTo>
                  <a:cubicBezTo>
                    <a:pt x="0" y="431"/>
                    <a:pt x="0" y="431"/>
                    <a:pt x="0" y="431"/>
                  </a:cubicBezTo>
                  <a:cubicBezTo>
                    <a:pt x="0" y="413"/>
                    <a:pt x="0" y="413"/>
                    <a:pt x="0" y="413"/>
                  </a:cubicBezTo>
                  <a:cubicBezTo>
                    <a:pt x="0" y="209"/>
                    <a:pt x="0" y="209"/>
                    <a:pt x="0" y="209"/>
                  </a:cubicBezTo>
                  <a:cubicBezTo>
                    <a:pt x="0" y="198"/>
                    <a:pt x="0" y="198"/>
                    <a:pt x="0" y="198"/>
                  </a:cubicBezTo>
                  <a:cubicBezTo>
                    <a:pt x="341" y="198"/>
                    <a:pt x="341" y="198"/>
                    <a:pt x="341" y="198"/>
                  </a:cubicBezTo>
                  <a:cubicBezTo>
                    <a:pt x="357" y="198"/>
                    <a:pt x="357" y="198"/>
                    <a:pt x="357" y="198"/>
                  </a:cubicBezTo>
                  <a:cubicBezTo>
                    <a:pt x="357" y="198"/>
                    <a:pt x="439" y="194"/>
                    <a:pt x="358" y="116"/>
                  </a:cubicBezTo>
                  <a:cubicBezTo>
                    <a:pt x="356" y="115"/>
                    <a:pt x="356" y="115"/>
                    <a:pt x="356" y="115"/>
                  </a:cubicBezTo>
                  <a:cubicBezTo>
                    <a:pt x="348" y="103"/>
                    <a:pt x="343" y="89"/>
                    <a:pt x="343" y="73"/>
                  </a:cubicBezTo>
                  <a:cubicBezTo>
                    <a:pt x="343" y="33"/>
                    <a:pt x="376" y="0"/>
                    <a:pt x="417" y="0"/>
                  </a:cubicBezTo>
                  <a:cubicBezTo>
                    <a:pt x="458" y="0"/>
                    <a:pt x="491" y="33"/>
                    <a:pt x="491" y="73"/>
                  </a:cubicBezTo>
                  <a:cubicBezTo>
                    <a:pt x="491" y="88"/>
                    <a:pt x="486" y="102"/>
                    <a:pt x="478" y="114"/>
                  </a:cubicBezTo>
                  <a:cubicBezTo>
                    <a:pt x="477" y="116"/>
                    <a:pt x="477" y="116"/>
                    <a:pt x="477" y="116"/>
                  </a:cubicBezTo>
                  <a:cubicBezTo>
                    <a:pt x="396" y="194"/>
                    <a:pt x="477" y="198"/>
                    <a:pt x="477" y="198"/>
                  </a:cubicBezTo>
                  <a:cubicBezTo>
                    <a:pt x="493" y="198"/>
                    <a:pt x="493" y="198"/>
                    <a:pt x="493" y="198"/>
                  </a:cubicBezTo>
                  <a:cubicBezTo>
                    <a:pt x="830" y="198"/>
                    <a:pt x="830" y="198"/>
                    <a:pt x="830" y="198"/>
                  </a:cubicBezTo>
                  <a:cubicBezTo>
                    <a:pt x="830" y="518"/>
                    <a:pt x="830" y="518"/>
                    <a:pt x="830" y="518"/>
                  </a:cubicBezTo>
                  <a:cubicBezTo>
                    <a:pt x="830" y="762"/>
                    <a:pt x="830" y="762"/>
                    <a:pt x="830" y="762"/>
                  </a:cubicBezTo>
                  <a:cubicBezTo>
                    <a:pt x="830" y="1032"/>
                    <a:pt x="830" y="1032"/>
                    <a:pt x="830" y="1032"/>
                  </a:cubicBezTo>
                  <a:cubicBezTo>
                    <a:pt x="0" y="1032"/>
                    <a:pt x="0" y="1032"/>
                    <a:pt x="0" y="1032"/>
                  </a:cubicBezTo>
                  <a:cubicBezTo>
                    <a:pt x="0" y="803"/>
                    <a:pt x="0" y="803"/>
                    <a:pt x="0" y="803"/>
                  </a:cubicBezTo>
                  <a:cubicBezTo>
                    <a:pt x="0" y="794"/>
                    <a:pt x="0" y="794"/>
                    <a:pt x="0" y="794"/>
                  </a:cubicBezTo>
                  <a:lnTo>
                    <a:pt x="0" y="678"/>
                  </a:lnTo>
                  <a:close/>
                </a:path>
              </a:pathLst>
            </a:custGeom>
            <a:solidFill>
              <a:schemeClr val="accent3">
                <a:lumMod val="50000"/>
              </a:schemeClr>
            </a:solidFill>
            <a:ln w="9525" cap="flat">
              <a:noFill/>
              <a:prstDash val="solid"/>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s-ES">
                <a:solidFill>
                  <a:prstClr val="white"/>
                </a:solidFill>
                <a:latin typeface="Century Gothic" panose="020B0502020202020204" pitchFamily="34" charset="0"/>
              </a:endParaRPr>
            </a:p>
          </p:txBody>
        </p:sp>
        <p:sp>
          <p:nvSpPr>
            <p:cNvPr id="6" name="Freeform 38"/>
            <p:cNvSpPr>
              <a:spLocks/>
            </p:cNvSpPr>
            <p:nvPr/>
          </p:nvSpPr>
          <p:spPr bwMode="gray">
            <a:xfrm>
              <a:off x="1218" y="2211"/>
              <a:ext cx="1968" cy="1590"/>
            </a:xfrm>
            <a:custGeom>
              <a:avLst/>
              <a:gdLst>
                <a:gd name="T0" fmla="*/ 354 w 1032"/>
                <a:gd name="T1" fmla="*/ 0 h 834"/>
                <a:gd name="T2" fmla="*/ 354 w 1032"/>
                <a:gd name="T3" fmla="*/ 82 h 834"/>
                <a:gd name="T4" fmla="*/ 353 w 1032"/>
                <a:gd name="T5" fmla="*/ 84 h 834"/>
                <a:gd name="T6" fmla="*/ 340 w 1032"/>
                <a:gd name="T7" fmla="*/ 125 h 834"/>
                <a:gd name="T8" fmla="*/ 414 w 1032"/>
                <a:gd name="T9" fmla="*/ 199 h 834"/>
                <a:gd name="T10" fmla="*/ 487 w 1032"/>
                <a:gd name="T11" fmla="*/ 125 h 834"/>
                <a:gd name="T12" fmla="*/ 475 w 1032"/>
                <a:gd name="T13" fmla="*/ 83 h 834"/>
                <a:gd name="T14" fmla="*/ 473 w 1032"/>
                <a:gd name="T15" fmla="*/ 82 h 834"/>
                <a:gd name="T16" fmla="*/ 474 w 1032"/>
                <a:gd name="T17" fmla="*/ 0 h 834"/>
                <a:gd name="T18" fmla="*/ 601 w 1032"/>
                <a:gd name="T19" fmla="*/ 0 h 834"/>
                <a:gd name="T20" fmla="*/ 618 w 1032"/>
                <a:gd name="T21" fmla="*/ 0 h 834"/>
                <a:gd name="T22" fmla="*/ 823 w 1032"/>
                <a:gd name="T23" fmla="*/ 0 h 834"/>
                <a:gd name="T24" fmla="*/ 834 w 1032"/>
                <a:gd name="T25" fmla="*/ 0 h 834"/>
                <a:gd name="T26" fmla="*/ 834 w 1032"/>
                <a:gd name="T27" fmla="*/ 343 h 834"/>
                <a:gd name="T28" fmla="*/ 834 w 1032"/>
                <a:gd name="T29" fmla="*/ 359 h 834"/>
                <a:gd name="T30" fmla="*/ 915 w 1032"/>
                <a:gd name="T31" fmla="*/ 359 h 834"/>
                <a:gd name="T32" fmla="*/ 917 w 1032"/>
                <a:gd name="T33" fmla="*/ 358 h 834"/>
                <a:gd name="T34" fmla="*/ 958 w 1032"/>
                <a:gd name="T35" fmla="*/ 345 h 834"/>
                <a:gd name="T36" fmla="*/ 1032 w 1032"/>
                <a:gd name="T37" fmla="*/ 419 h 834"/>
                <a:gd name="T38" fmla="*/ 958 w 1032"/>
                <a:gd name="T39" fmla="*/ 493 h 834"/>
                <a:gd name="T40" fmla="*/ 917 w 1032"/>
                <a:gd name="T41" fmla="*/ 480 h 834"/>
                <a:gd name="T42" fmla="*/ 915 w 1032"/>
                <a:gd name="T43" fmla="*/ 479 h 834"/>
                <a:gd name="T44" fmla="*/ 834 w 1032"/>
                <a:gd name="T45" fmla="*/ 479 h 834"/>
                <a:gd name="T46" fmla="*/ 834 w 1032"/>
                <a:gd name="T47" fmla="*/ 496 h 834"/>
                <a:gd name="T48" fmla="*/ 834 w 1032"/>
                <a:gd name="T49" fmla="*/ 834 h 834"/>
                <a:gd name="T50" fmla="*/ 513 w 1032"/>
                <a:gd name="T51" fmla="*/ 834 h 834"/>
                <a:gd name="T52" fmla="*/ 270 w 1032"/>
                <a:gd name="T53" fmla="*/ 834 h 834"/>
                <a:gd name="T54" fmla="*/ 0 w 1032"/>
                <a:gd name="T55" fmla="*/ 834 h 834"/>
                <a:gd name="T56" fmla="*/ 0 w 1032"/>
                <a:gd name="T57" fmla="*/ 0 h 834"/>
                <a:gd name="T58" fmla="*/ 228 w 1032"/>
                <a:gd name="T59" fmla="*/ 0 h 834"/>
                <a:gd name="T60" fmla="*/ 238 w 1032"/>
                <a:gd name="T61" fmla="*/ 0 h 834"/>
                <a:gd name="T62" fmla="*/ 354 w 1032"/>
                <a:gd name="T6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2" h="834">
                  <a:moveTo>
                    <a:pt x="354" y="0"/>
                  </a:moveTo>
                  <a:cubicBezTo>
                    <a:pt x="354" y="0"/>
                    <a:pt x="435" y="3"/>
                    <a:pt x="354" y="82"/>
                  </a:cubicBezTo>
                  <a:cubicBezTo>
                    <a:pt x="353" y="84"/>
                    <a:pt x="353" y="84"/>
                    <a:pt x="353" y="84"/>
                  </a:cubicBezTo>
                  <a:cubicBezTo>
                    <a:pt x="345" y="95"/>
                    <a:pt x="340" y="110"/>
                    <a:pt x="340" y="125"/>
                  </a:cubicBezTo>
                  <a:cubicBezTo>
                    <a:pt x="340" y="166"/>
                    <a:pt x="373" y="199"/>
                    <a:pt x="414" y="199"/>
                  </a:cubicBezTo>
                  <a:cubicBezTo>
                    <a:pt x="454" y="199"/>
                    <a:pt x="487" y="166"/>
                    <a:pt x="487" y="125"/>
                  </a:cubicBezTo>
                  <a:cubicBezTo>
                    <a:pt x="487" y="109"/>
                    <a:pt x="483" y="95"/>
                    <a:pt x="475" y="83"/>
                  </a:cubicBezTo>
                  <a:cubicBezTo>
                    <a:pt x="473" y="82"/>
                    <a:pt x="473" y="82"/>
                    <a:pt x="473" y="82"/>
                  </a:cubicBezTo>
                  <a:cubicBezTo>
                    <a:pt x="392" y="3"/>
                    <a:pt x="474" y="0"/>
                    <a:pt x="474" y="0"/>
                  </a:cubicBezTo>
                  <a:cubicBezTo>
                    <a:pt x="601" y="0"/>
                    <a:pt x="601" y="0"/>
                    <a:pt x="601" y="0"/>
                  </a:cubicBezTo>
                  <a:cubicBezTo>
                    <a:pt x="618" y="0"/>
                    <a:pt x="618" y="0"/>
                    <a:pt x="618" y="0"/>
                  </a:cubicBezTo>
                  <a:cubicBezTo>
                    <a:pt x="823" y="0"/>
                    <a:pt x="823" y="0"/>
                    <a:pt x="823" y="0"/>
                  </a:cubicBezTo>
                  <a:cubicBezTo>
                    <a:pt x="834" y="0"/>
                    <a:pt x="834" y="0"/>
                    <a:pt x="834" y="0"/>
                  </a:cubicBezTo>
                  <a:cubicBezTo>
                    <a:pt x="834" y="343"/>
                    <a:pt x="834" y="343"/>
                    <a:pt x="834" y="343"/>
                  </a:cubicBezTo>
                  <a:cubicBezTo>
                    <a:pt x="834" y="359"/>
                    <a:pt x="834" y="359"/>
                    <a:pt x="834" y="359"/>
                  </a:cubicBezTo>
                  <a:cubicBezTo>
                    <a:pt x="834" y="359"/>
                    <a:pt x="837" y="441"/>
                    <a:pt x="915" y="359"/>
                  </a:cubicBezTo>
                  <a:cubicBezTo>
                    <a:pt x="917" y="358"/>
                    <a:pt x="917" y="358"/>
                    <a:pt x="917" y="358"/>
                  </a:cubicBezTo>
                  <a:cubicBezTo>
                    <a:pt x="929" y="349"/>
                    <a:pt x="942" y="345"/>
                    <a:pt x="958" y="345"/>
                  </a:cubicBezTo>
                  <a:cubicBezTo>
                    <a:pt x="999" y="345"/>
                    <a:pt x="1032" y="378"/>
                    <a:pt x="1032" y="419"/>
                  </a:cubicBezTo>
                  <a:cubicBezTo>
                    <a:pt x="1032" y="460"/>
                    <a:pt x="999" y="493"/>
                    <a:pt x="958" y="493"/>
                  </a:cubicBezTo>
                  <a:cubicBezTo>
                    <a:pt x="943" y="493"/>
                    <a:pt x="929" y="488"/>
                    <a:pt x="917" y="480"/>
                  </a:cubicBezTo>
                  <a:cubicBezTo>
                    <a:pt x="915" y="479"/>
                    <a:pt x="915" y="479"/>
                    <a:pt x="915" y="479"/>
                  </a:cubicBezTo>
                  <a:cubicBezTo>
                    <a:pt x="837" y="397"/>
                    <a:pt x="834" y="479"/>
                    <a:pt x="834" y="479"/>
                  </a:cubicBezTo>
                  <a:cubicBezTo>
                    <a:pt x="834" y="496"/>
                    <a:pt x="834" y="496"/>
                    <a:pt x="834" y="496"/>
                  </a:cubicBezTo>
                  <a:cubicBezTo>
                    <a:pt x="834" y="834"/>
                    <a:pt x="834" y="834"/>
                    <a:pt x="834" y="834"/>
                  </a:cubicBezTo>
                  <a:cubicBezTo>
                    <a:pt x="513" y="834"/>
                    <a:pt x="513" y="834"/>
                    <a:pt x="513" y="834"/>
                  </a:cubicBezTo>
                  <a:cubicBezTo>
                    <a:pt x="270" y="834"/>
                    <a:pt x="270" y="834"/>
                    <a:pt x="270" y="834"/>
                  </a:cubicBezTo>
                  <a:cubicBezTo>
                    <a:pt x="0" y="834"/>
                    <a:pt x="0" y="834"/>
                    <a:pt x="0" y="834"/>
                  </a:cubicBezTo>
                  <a:cubicBezTo>
                    <a:pt x="0" y="0"/>
                    <a:pt x="0" y="0"/>
                    <a:pt x="0" y="0"/>
                  </a:cubicBezTo>
                  <a:cubicBezTo>
                    <a:pt x="228" y="0"/>
                    <a:pt x="228" y="0"/>
                    <a:pt x="228" y="0"/>
                  </a:cubicBezTo>
                  <a:cubicBezTo>
                    <a:pt x="238" y="0"/>
                    <a:pt x="238" y="0"/>
                    <a:pt x="238" y="0"/>
                  </a:cubicBezTo>
                  <a:lnTo>
                    <a:pt x="354" y="0"/>
                  </a:lnTo>
                  <a:close/>
                </a:path>
              </a:pathLst>
            </a:custGeom>
            <a:solidFill>
              <a:srgbClr val="144425"/>
            </a:solidFill>
            <a:ln w="9525" cap="flat">
              <a:noFill/>
              <a:prstDash val="solid"/>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s-ES">
                <a:solidFill>
                  <a:prstClr val="white"/>
                </a:solidFill>
                <a:latin typeface="Century Gothic" panose="020B0502020202020204" pitchFamily="34" charset="0"/>
              </a:endParaRPr>
            </a:p>
          </p:txBody>
        </p:sp>
        <p:sp>
          <p:nvSpPr>
            <p:cNvPr id="7" name="Freeform 39"/>
            <p:cNvSpPr>
              <a:spLocks/>
            </p:cNvSpPr>
            <p:nvPr/>
          </p:nvSpPr>
          <p:spPr bwMode="gray">
            <a:xfrm>
              <a:off x="1218" y="620"/>
              <a:ext cx="1586" cy="1968"/>
            </a:xfrm>
            <a:custGeom>
              <a:avLst/>
              <a:gdLst>
                <a:gd name="T0" fmla="*/ 832 w 832"/>
                <a:gd name="T1" fmla="*/ 354 h 1032"/>
                <a:gd name="T2" fmla="*/ 750 w 832"/>
                <a:gd name="T3" fmla="*/ 354 h 1032"/>
                <a:gd name="T4" fmla="*/ 748 w 832"/>
                <a:gd name="T5" fmla="*/ 353 h 1032"/>
                <a:gd name="T6" fmla="*/ 707 w 832"/>
                <a:gd name="T7" fmla="*/ 340 h 1032"/>
                <a:gd name="T8" fmla="*/ 634 w 832"/>
                <a:gd name="T9" fmla="*/ 414 h 1032"/>
                <a:gd name="T10" fmla="*/ 707 w 832"/>
                <a:gd name="T11" fmla="*/ 487 h 1032"/>
                <a:gd name="T12" fmla="*/ 749 w 832"/>
                <a:gd name="T13" fmla="*/ 474 h 1032"/>
                <a:gd name="T14" fmla="*/ 750 w 832"/>
                <a:gd name="T15" fmla="*/ 473 h 1032"/>
                <a:gd name="T16" fmla="*/ 832 w 832"/>
                <a:gd name="T17" fmla="*/ 474 h 1032"/>
                <a:gd name="T18" fmla="*/ 832 w 832"/>
                <a:gd name="T19" fmla="*/ 601 h 1032"/>
                <a:gd name="T20" fmla="*/ 832 w 832"/>
                <a:gd name="T21" fmla="*/ 618 h 1032"/>
                <a:gd name="T22" fmla="*/ 832 w 832"/>
                <a:gd name="T23" fmla="*/ 822 h 1032"/>
                <a:gd name="T24" fmla="*/ 832 w 832"/>
                <a:gd name="T25" fmla="*/ 834 h 1032"/>
                <a:gd name="T26" fmla="*/ 490 w 832"/>
                <a:gd name="T27" fmla="*/ 834 h 1032"/>
                <a:gd name="T28" fmla="*/ 474 w 832"/>
                <a:gd name="T29" fmla="*/ 834 h 1032"/>
                <a:gd name="T30" fmla="*/ 473 w 832"/>
                <a:gd name="T31" fmla="*/ 915 h 1032"/>
                <a:gd name="T32" fmla="*/ 475 w 832"/>
                <a:gd name="T33" fmla="*/ 916 h 1032"/>
                <a:gd name="T34" fmla="*/ 487 w 832"/>
                <a:gd name="T35" fmla="*/ 958 h 1032"/>
                <a:gd name="T36" fmla="*/ 414 w 832"/>
                <a:gd name="T37" fmla="*/ 1032 h 1032"/>
                <a:gd name="T38" fmla="*/ 340 w 832"/>
                <a:gd name="T39" fmla="*/ 958 h 1032"/>
                <a:gd name="T40" fmla="*/ 352 w 832"/>
                <a:gd name="T41" fmla="*/ 917 h 1032"/>
                <a:gd name="T42" fmla="*/ 354 w 832"/>
                <a:gd name="T43" fmla="*/ 915 h 1032"/>
                <a:gd name="T44" fmla="*/ 353 w 832"/>
                <a:gd name="T45" fmla="*/ 834 h 1032"/>
                <a:gd name="T46" fmla="*/ 337 w 832"/>
                <a:gd name="T47" fmla="*/ 834 h 1032"/>
                <a:gd name="T48" fmla="*/ 0 w 832"/>
                <a:gd name="T49" fmla="*/ 834 h 1032"/>
                <a:gd name="T50" fmla="*/ 0 w 832"/>
                <a:gd name="T51" fmla="*/ 513 h 1032"/>
                <a:gd name="T52" fmla="*/ 0 w 832"/>
                <a:gd name="T53" fmla="*/ 270 h 1032"/>
                <a:gd name="T54" fmla="*/ 0 w 832"/>
                <a:gd name="T55" fmla="*/ 0 h 1032"/>
                <a:gd name="T56" fmla="*/ 832 w 832"/>
                <a:gd name="T57" fmla="*/ 0 h 1032"/>
                <a:gd name="T58" fmla="*/ 832 w 832"/>
                <a:gd name="T59" fmla="*/ 228 h 1032"/>
                <a:gd name="T60" fmla="*/ 832 w 832"/>
                <a:gd name="T61" fmla="*/ 238 h 1032"/>
                <a:gd name="T62" fmla="*/ 832 w 832"/>
                <a:gd name="T63" fmla="*/ 354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2" h="1032">
                  <a:moveTo>
                    <a:pt x="832" y="354"/>
                  </a:moveTo>
                  <a:cubicBezTo>
                    <a:pt x="832" y="354"/>
                    <a:pt x="828" y="435"/>
                    <a:pt x="750" y="354"/>
                  </a:cubicBezTo>
                  <a:cubicBezTo>
                    <a:pt x="748" y="353"/>
                    <a:pt x="748" y="353"/>
                    <a:pt x="748" y="353"/>
                  </a:cubicBezTo>
                  <a:cubicBezTo>
                    <a:pt x="737" y="345"/>
                    <a:pt x="722" y="340"/>
                    <a:pt x="707" y="340"/>
                  </a:cubicBezTo>
                  <a:cubicBezTo>
                    <a:pt x="667" y="340"/>
                    <a:pt x="634" y="373"/>
                    <a:pt x="634" y="414"/>
                  </a:cubicBezTo>
                  <a:cubicBezTo>
                    <a:pt x="634" y="454"/>
                    <a:pt x="667" y="487"/>
                    <a:pt x="707" y="487"/>
                  </a:cubicBezTo>
                  <a:cubicBezTo>
                    <a:pt x="723" y="487"/>
                    <a:pt x="737" y="483"/>
                    <a:pt x="749" y="474"/>
                  </a:cubicBezTo>
                  <a:cubicBezTo>
                    <a:pt x="750" y="473"/>
                    <a:pt x="750" y="473"/>
                    <a:pt x="750" y="473"/>
                  </a:cubicBezTo>
                  <a:cubicBezTo>
                    <a:pt x="828" y="392"/>
                    <a:pt x="832" y="474"/>
                    <a:pt x="832" y="474"/>
                  </a:cubicBezTo>
                  <a:cubicBezTo>
                    <a:pt x="832" y="601"/>
                    <a:pt x="832" y="601"/>
                    <a:pt x="832" y="601"/>
                  </a:cubicBezTo>
                  <a:cubicBezTo>
                    <a:pt x="832" y="618"/>
                    <a:pt x="832" y="618"/>
                    <a:pt x="832" y="618"/>
                  </a:cubicBezTo>
                  <a:cubicBezTo>
                    <a:pt x="832" y="822"/>
                    <a:pt x="832" y="822"/>
                    <a:pt x="832" y="822"/>
                  </a:cubicBezTo>
                  <a:cubicBezTo>
                    <a:pt x="832" y="834"/>
                    <a:pt x="832" y="834"/>
                    <a:pt x="832" y="834"/>
                  </a:cubicBezTo>
                  <a:cubicBezTo>
                    <a:pt x="490" y="834"/>
                    <a:pt x="490" y="834"/>
                    <a:pt x="490" y="834"/>
                  </a:cubicBezTo>
                  <a:cubicBezTo>
                    <a:pt x="474" y="834"/>
                    <a:pt x="474" y="834"/>
                    <a:pt x="474" y="834"/>
                  </a:cubicBezTo>
                  <a:cubicBezTo>
                    <a:pt x="474" y="834"/>
                    <a:pt x="392" y="837"/>
                    <a:pt x="473" y="915"/>
                  </a:cubicBezTo>
                  <a:cubicBezTo>
                    <a:pt x="475" y="916"/>
                    <a:pt x="475" y="916"/>
                    <a:pt x="475" y="916"/>
                  </a:cubicBezTo>
                  <a:cubicBezTo>
                    <a:pt x="483" y="929"/>
                    <a:pt x="487" y="942"/>
                    <a:pt x="487" y="958"/>
                  </a:cubicBezTo>
                  <a:cubicBezTo>
                    <a:pt x="487" y="999"/>
                    <a:pt x="454" y="1032"/>
                    <a:pt x="414" y="1032"/>
                  </a:cubicBezTo>
                  <a:cubicBezTo>
                    <a:pt x="373" y="1032"/>
                    <a:pt x="340" y="999"/>
                    <a:pt x="340" y="958"/>
                  </a:cubicBezTo>
                  <a:cubicBezTo>
                    <a:pt x="340" y="943"/>
                    <a:pt x="344" y="929"/>
                    <a:pt x="352" y="917"/>
                  </a:cubicBezTo>
                  <a:cubicBezTo>
                    <a:pt x="354" y="915"/>
                    <a:pt x="354" y="915"/>
                    <a:pt x="354" y="915"/>
                  </a:cubicBezTo>
                  <a:cubicBezTo>
                    <a:pt x="435" y="837"/>
                    <a:pt x="353" y="834"/>
                    <a:pt x="353" y="834"/>
                  </a:cubicBezTo>
                  <a:cubicBezTo>
                    <a:pt x="337" y="834"/>
                    <a:pt x="337" y="834"/>
                    <a:pt x="337" y="834"/>
                  </a:cubicBezTo>
                  <a:cubicBezTo>
                    <a:pt x="0" y="834"/>
                    <a:pt x="0" y="834"/>
                    <a:pt x="0" y="834"/>
                  </a:cubicBezTo>
                  <a:cubicBezTo>
                    <a:pt x="0" y="513"/>
                    <a:pt x="0" y="513"/>
                    <a:pt x="0" y="513"/>
                  </a:cubicBezTo>
                  <a:cubicBezTo>
                    <a:pt x="0" y="270"/>
                    <a:pt x="0" y="270"/>
                    <a:pt x="0" y="270"/>
                  </a:cubicBezTo>
                  <a:cubicBezTo>
                    <a:pt x="0" y="0"/>
                    <a:pt x="0" y="0"/>
                    <a:pt x="0" y="0"/>
                  </a:cubicBezTo>
                  <a:cubicBezTo>
                    <a:pt x="832" y="0"/>
                    <a:pt x="832" y="0"/>
                    <a:pt x="832" y="0"/>
                  </a:cubicBezTo>
                  <a:cubicBezTo>
                    <a:pt x="832" y="228"/>
                    <a:pt x="832" y="228"/>
                    <a:pt x="832" y="228"/>
                  </a:cubicBezTo>
                  <a:cubicBezTo>
                    <a:pt x="832" y="238"/>
                    <a:pt x="832" y="238"/>
                    <a:pt x="832" y="238"/>
                  </a:cubicBezTo>
                  <a:lnTo>
                    <a:pt x="832" y="354"/>
                  </a:lnTo>
                  <a:close/>
                </a:path>
              </a:pathLst>
            </a:custGeom>
            <a:solidFill>
              <a:schemeClr val="accent3">
                <a:lumMod val="60000"/>
                <a:lumOff val="40000"/>
              </a:schemeClr>
            </a:solidFill>
            <a:ln w="9525" cap="flat">
              <a:noFill/>
              <a:prstDash val="solid"/>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s-ES">
                <a:solidFill>
                  <a:prstClr val="white"/>
                </a:solidFill>
                <a:latin typeface="Century Gothic" panose="020B0502020202020204" pitchFamily="34" charset="0"/>
              </a:endParaRPr>
            </a:p>
          </p:txBody>
        </p:sp>
        <p:sp>
          <p:nvSpPr>
            <p:cNvPr id="8" name="Freeform 40"/>
            <p:cNvSpPr>
              <a:spLocks/>
            </p:cNvSpPr>
            <p:nvPr/>
          </p:nvSpPr>
          <p:spPr bwMode="gray">
            <a:xfrm>
              <a:off x="2431" y="620"/>
              <a:ext cx="1958" cy="1591"/>
            </a:xfrm>
            <a:custGeom>
              <a:avLst/>
              <a:gdLst>
                <a:gd name="T0" fmla="*/ 675 w 1027"/>
                <a:gd name="T1" fmla="*/ 834 h 834"/>
                <a:gd name="T2" fmla="*/ 674 w 1027"/>
                <a:gd name="T3" fmla="*/ 752 h 834"/>
                <a:gd name="T4" fmla="*/ 676 w 1027"/>
                <a:gd name="T5" fmla="*/ 750 h 834"/>
                <a:gd name="T6" fmla="*/ 688 w 1027"/>
                <a:gd name="T7" fmla="*/ 709 h 834"/>
                <a:gd name="T8" fmla="*/ 615 w 1027"/>
                <a:gd name="T9" fmla="*/ 635 h 834"/>
                <a:gd name="T10" fmla="*/ 542 w 1027"/>
                <a:gd name="T11" fmla="*/ 709 h 834"/>
                <a:gd name="T12" fmla="*/ 554 w 1027"/>
                <a:gd name="T13" fmla="*/ 750 h 834"/>
                <a:gd name="T14" fmla="*/ 556 w 1027"/>
                <a:gd name="T15" fmla="*/ 752 h 834"/>
                <a:gd name="T16" fmla="*/ 555 w 1027"/>
                <a:gd name="T17" fmla="*/ 834 h 834"/>
                <a:gd name="T18" fmla="*/ 429 w 1027"/>
                <a:gd name="T19" fmla="*/ 834 h 834"/>
                <a:gd name="T20" fmla="*/ 411 w 1027"/>
                <a:gd name="T21" fmla="*/ 834 h 834"/>
                <a:gd name="T22" fmla="*/ 208 w 1027"/>
                <a:gd name="T23" fmla="*/ 834 h 834"/>
                <a:gd name="T24" fmla="*/ 197 w 1027"/>
                <a:gd name="T25" fmla="*/ 834 h 834"/>
                <a:gd name="T26" fmla="*/ 197 w 1027"/>
                <a:gd name="T27" fmla="*/ 490 h 834"/>
                <a:gd name="T28" fmla="*/ 197 w 1027"/>
                <a:gd name="T29" fmla="*/ 474 h 834"/>
                <a:gd name="T30" fmla="*/ 116 w 1027"/>
                <a:gd name="T31" fmla="*/ 474 h 834"/>
                <a:gd name="T32" fmla="*/ 115 w 1027"/>
                <a:gd name="T33" fmla="*/ 475 h 834"/>
                <a:gd name="T34" fmla="*/ 73 w 1027"/>
                <a:gd name="T35" fmla="*/ 488 h 834"/>
                <a:gd name="T36" fmla="*/ 0 w 1027"/>
                <a:gd name="T37" fmla="*/ 414 h 834"/>
                <a:gd name="T38" fmla="*/ 73 w 1027"/>
                <a:gd name="T39" fmla="*/ 340 h 834"/>
                <a:gd name="T40" fmla="*/ 114 w 1027"/>
                <a:gd name="T41" fmla="*/ 353 h 834"/>
                <a:gd name="T42" fmla="*/ 116 w 1027"/>
                <a:gd name="T43" fmla="*/ 354 h 834"/>
                <a:gd name="T44" fmla="*/ 197 w 1027"/>
                <a:gd name="T45" fmla="*/ 354 h 834"/>
                <a:gd name="T46" fmla="*/ 197 w 1027"/>
                <a:gd name="T47" fmla="*/ 338 h 834"/>
                <a:gd name="T48" fmla="*/ 197 w 1027"/>
                <a:gd name="T49" fmla="*/ 0 h 834"/>
                <a:gd name="T50" fmla="*/ 516 w 1027"/>
                <a:gd name="T51" fmla="*/ 0 h 834"/>
                <a:gd name="T52" fmla="*/ 758 w 1027"/>
                <a:gd name="T53" fmla="*/ 0 h 834"/>
                <a:gd name="T54" fmla="*/ 1027 w 1027"/>
                <a:gd name="T55" fmla="*/ 0 h 834"/>
                <a:gd name="T56" fmla="*/ 1027 w 1027"/>
                <a:gd name="T57" fmla="*/ 834 h 834"/>
                <a:gd name="T58" fmla="*/ 800 w 1027"/>
                <a:gd name="T59" fmla="*/ 834 h 834"/>
                <a:gd name="T60" fmla="*/ 790 w 1027"/>
                <a:gd name="T61" fmla="*/ 834 h 834"/>
                <a:gd name="T62" fmla="*/ 675 w 1027"/>
                <a:gd name="T63"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7" h="834">
                  <a:moveTo>
                    <a:pt x="675" y="834"/>
                  </a:moveTo>
                  <a:cubicBezTo>
                    <a:pt x="675" y="834"/>
                    <a:pt x="594" y="830"/>
                    <a:pt x="674" y="752"/>
                  </a:cubicBezTo>
                  <a:cubicBezTo>
                    <a:pt x="676" y="750"/>
                    <a:pt x="676" y="750"/>
                    <a:pt x="676" y="750"/>
                  </a:cubicBezTo>
                  <a:cubicBezTo>
                    <a:pt x="684" y="738"/>
                    <a:pt x="688" y="724"/>
                    <a:pt x="688" y="709"/>
                  </a:cubicBezTo>
                  <a:cubicBezTo>
                    <a:pt x="688" y="668"/>
                    <a:pt x="655" y="635"/>
                    <a:pt x="615" y="635"/>
                  </a:cubicBezTo>
                  <a:cubicBezTo>
                    <a:pt x="574" y="635"/>
                    <a:pt x="542" y="668"/>
                    <a:pt x="542" y="709"/>
                  </a:cubicBezTo>
                  <a:cubicBezTo>
                    <a:pt x="542" y="725"/>
                    <a:pt x="546" y="738"/>
                    <a:pt x="554" y="750"/>
                  </a:cubicBezTo>
                  <a:cubicBezTo>
                    <a:pt x="556" y="752"/>
                    <a:pt x="556" y="752"/>
                    <a:pt x="556" y="752"/>
                  </a:cubicBezTo>
                  <a:cubicBezTo>
                    <a:pt x="637" y="830"/>
                    <a:pt x="555" y="834"/>
                    <a:pt x="555" y="834"/>
                  </a:cubicBezTo>
                  <a:cubicBezTo>
                    <a:pt x="429" y="834"/>
                    <a:pt x="429" y="834"/>
                    <a:pt x="429" y="834"/>
                  </a:cubicBezTo>
                  <a:cubicBezTo>
                    <a:pt x="411" y="834"/>
                    <a:pt x="411" y="834"/>
                    <a:pt x="411" y="834"/>
                  </a:cubicBezTo>
                  <a:cubicBezTo>
                    <a:pt x="208" y="834"/>
                    <a:pt x="208" y="834"/>
                    <a:pt x="208" y="834"/>
                  </a:cubicBezTo>
                  <a:cubicBezTo>
                    <a:pt x="197" y="834"/>
                    <a:pt x="197" y="834"/>
                    <a:pt x="197" y="834"/>
                  </a:cubicBezTo>
                  <a:cubicBezTo>
                    <a:pt x="197" y="490"/>
                    <a:pt x="197" y="490"/>
                    <a:pt x="197" y="490"/>
                  </a:cubicBezTo>
                  <a:cubicBezTo>
                    <a:pt x="197" y="474"/>
                    <a:pt x="197" y="474"/>
                    <a:pt x="197" y="474"/>
                  </a:cubicBezTo>
                  <a:cubicBezTo>
                    <a:pt x="197" y="474"/>
                    <a:pt x="193" y="393"/>
                    <a:pt x="116" y="474"/>
                  </a:cubicBezTo>
                  <a:cubicBezTo>
                    <a:pt x="115" y="475"/>
                    <a:pt x="115" y="475"/>
                    <a:pt x="115" y="475"/>
                  </a:cubicBezTo>
                  <a:cubicBezTo>
                    <a:pt x="103" y="484"/>
                    <a:pt x="89" y="488"/>
                    <a:pt x="73" y="488"/>
                  </a:cubicBezTo>
                  <a:cubicBezTo>
                    <a:pt x="33" y="488"/>
                    <a:pt x="0" y="455"/>
                    <a:pt x="0" y="414"/>
                  </a:cubicBezTo>
                  <a:cubicBezTo>
                    <a:pt x="0" y="374"/>
                    <a:pt x="33" y="340"/>
                    <a:pt x="73" y="340"/>
                  </a:cubicBezTo>
                  <a:cubicBezTo>
                    <a:pt x="88" y="340"/>
                    <a:pt x="102" y="345"/>
                    <a:pt x="114" y="353"/>
                  </a:cubicBezTo>
                  <a:cubicBezTo>
                    <a:pt x="116" y="354"/>
                    <a:pt x="116" y="354"/>
                    <a:pt x="116" y="354"/>
                  </a:cubicBezTo>
                  <a:cubicBezTo>
                    <a:pt x="193" y="436"/>
                    <a:pt x="197" y="354"/>
                    <a:pt x="197" y="354"/>
                  </a:cubicBezTo>
                  <a:cubicBezTo>
                    <a:pt x="197" y="338"/>
                    <a:pt x="197" y="338"/>
                    <a:pt x="197" y="338"/>
                  </a:cubicBezTo>
                  <a:cubicBezTo>
                    <a:pt x="197" y="0"/>
                    <a:pt x="197" y="0"/>
                    <a:pt x="197" y="0"/>
                  </a:cubicBezTo>
                  <a:cubicBezTo>
                    <a:pt x="516" y="0"/>
                    <a:pt x="516" y="0"/>
                    <a:pt x="516" y="0"/>
                  </a:cubicBezTo>
                  <a:cubicBezTo>
                    <a:pt x="758" y="0"/>
                    <a:pt x="758" y="0"/>
                    <a:pt x="758" y="0"/>
                  </a:cubicBezTo>
                  <a:cubicBezTo>
                    <a:pt x="1027" y="0"/>
                    <a:pt x="1027" y="0"/>
                    <a:pt x="1027" y="0"/>
                  </a:cubicBezTo>
                  <a:cubicBezTo>
                    <a:pt x="1027" y="834"/>
                    <a:pt x="1027" y="834"/>
                    <a:pt x="1027" y="834"/>
                  </a:cubicBezTo>
                  <a:cubicBezTo>
                    <a:pt x="800" y="834"/>
                    <a:pt x="800" y="834"/>
                    <a:pt x="800" y="834"/>
                  </a:cubicBezTo>
                  <a:cubicBezTo>
                    <a:pt x="790" y="834"/>
                    <a:pt x="790" y="834"/>
                    <a:pt x="790" y="834"/>
                  </a:cubicBezTo>
                  <a:lnTo>
                    <a:pt x="675" y="834"/>
                  </a:lnTo>
                  <a:close/>
                </a:path>
              </a:pathLst>
            </a:custGeom>
            <a:solidFill>
              <a:schemeClr val="accent3">
                <a:lumMod val="75000"/>
              </a:schemeClr>
            </a:solidFill>
            <a:ln w="9525" cap="flat">
              <a:noFill/>
              <a:prstDash val="solid"/>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s-ES">
                <a:solidFill>
                  <a:prstClr val="white"/>
                </a:solidFill>
                <a:latin typeface="Century Gothic" panose="020B0502020202020204" pitchFamily="34" charset="0"/>
              </a:endParaRPr>
            </a:p>
          </p:txBody>
        </p:sp>
      </p:grpSp>
      <p:sp>
        <p:nvSpPr>
          <p:cNvPr id="10" name="9 Elipse"/>
          <p:cNvSpPr/>
          <p:nvPr/>
        </p:nvSpPr>
        <p:spPr>
          <a:xfrm>
            <a:off x="3347206" y="3274350"/>
            <a:ext cx="2550639" cy="1190943"/>
          </a:xfrm>
          <a:prstGeom prst="ellipse">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5362" name="Picture 2" descr="F:\2013\LINHD\LABORATORIO\LOGOS\logos\UNED Libros roj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204" y="3244397"/>
            <a:ext cx="2481883" cy="112855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8 Rectángulo"/>
          <p:cNvSpPr/>
          <p:nvPr/>
        </p:nvSpPr>
        <p:spPr>
          <a:xfrm>
            <a:off x="1691682" y="2314059"/>
            <a:ext cx="2457724" cy="830997"/>
          </a:xfrm>
          <a:prstGeom prst="rect">
            <a:avLst/>
          </a:prstGeom>
        </p:spPr>
        <p:txBody>
          <a:bodyPr wrap="none">
            <a:spAutoFit/>
          </a:bodyPr>
          <a:lstStyle/>
          <a:p>
            <a:r>
              <a:rPr lang="es-ES" sz="2400" b="1" dirty="0">
                <a:solidFill>
                  <a:prstClr val="white"/>
                </a:solidFill>
                <a:latin typeface="Century Gothic" panose="020B0502020202020204" pitchFamily="34" charset="0"/>
              </a:rPr>
              <a:t>Innovación</a:t>
            </a:r>
          </a:p>
          <a:p>
            <a:r>
              <a:rPr lang="es-ES" sz="2400" b="1" dirty="0">
                <a:solidFill>
                  <a:prstClr val="white"/>
                </a:solidFill>
                <a:latin typeface="Century Gothic" panose="020B0502020202020204" pitchFamily="34" charset="0"/>
              </a:rPr>
              <a:t>e investigación</a:t>
            </a:r>
          </a:p>
        </p:txBody>
      </p:sp>
      <p:sp>
        <p:nvSpPr>
          <p:cNvPr id="11" name="10 Rectángulo"/>
          <p:cNvSpPr/>
          <p:nvPr/>
        </p:nvSpPr>
        <p:spPr>
          <a:xfrm>
            <a:off x="4728510" y="2306023"/>
            <a:ext cx="3482043" cy="461665"/>
          </a:xfrm>
          <a:prstGeom prst="rect">
            <a:avLst/>
          </a:prstGeom>
        </p:spPr>
        <p:txBody>
          <a:bodyPr wrap="none">
            <a:spAutoFit/>
          </a:bodyPr>
          <a:lstStyle/>
          <a:p>
            <a:r>
              <a:rPr lang="es-ES" sz="2400" b="1" dirty="0" smtClean="0">
                <a:solidFill>
                  <a:prstClr val="white"/>
                </a:solidFill>
                <a:latin typeface="Century Gothic" panose="020B0502020202020204" pitchFamily="34" charset="0"/>
              </a:rPr>
              <a:t>Información y Difusión</a:t>
            </a:r>
            <a:endParaRPr lang="es-ES" sz="2400" b="1" dirty="0">
              <a:solidFill>
                <a:prstClr val="white"/>
              </a:solidFill>
              <a:latin typeface="Century Gothic" panose="020B0502020202020204" pitchFamily="34" charset="0"/>
            </a:endParaRPr>
          </a:p>
        </p:txBody>
      </p:sp>
      <p:sp>
        <p:nvSpPr>
          <p:cNvPr id="12" name="11 Rectángulo"/>
          <p:cNvSpPr/>
          <p:nvPr/>
        </p:nvSpPr>
        <p:spPr>
          <a:xfrm>
            <a:off x="1934239" y="4974709"/>
            <a:ext cx="1771639" cy="461665"/>
          </a:xfrm>
          <a:prstGeom prst="rect">
            <a:avLst/>
          </a:prstGeom>
        </p:spPr>
        <p:txBody>
          <a:bodyPr wrap="none">
            <a:spAutoFit/>
          </a:bodyPr>
          <a:lstStyle/>
          <a:p>
            <a:r>
              <a:rPr lang="es-ES" sz="2400" b="1" dirty="0">
                <a:solidFill>
                  <a:prstClr val="white"/>
                </a:solidFill>
                <a:latin typeface="Century Gothic" panose="020B0502020202020204" pitchFamily="34" charset="0"/>
              </a:rPr>
              <a:t>Formación</a:t>
            </a:r>
          </a:p>
        </p:txBody>
      </p:sp>
      <p:sp>
        <p:nvSpPr>
          <p:cNvPr id="13" name="12 Rectángulo"/>
          <p:cNvSpPr/>
          <p:nvPr/>
        </p:nvSpPr>
        <p:spPr>
          <a:xfrm>
            <a:off x="5176280" y="4934955"/>
            <a:ext cx="3167855" cy="830997"/>
          </a:xfrm>
          <a:prstGeom prst="rect">
            <a:avLst/>
          </a:prstGeom>
        </p:spPr>
        <p:txBody>
          <a:bodyPr wrap="none">
            <a:spAutoFit/>
          </a:bodyPr>
          <a:lstStyle/>
          <a:p>
            <a:r>
              <a:rPr lang="es-ES" sz="2400" b="1" dirty="0">
                <a:solidFill>
                  <a:prstClr val="white"/>
                </a:solidFill>
                <a:latin typeface="Century Gothic" panose="020B0502020202020204" pitchFamily="34" charset="0"/>
              </a:rPr>
              <a:t>Asesoría y servicios </a:t>
            </a:r>
          </a:p>
          <a:p>
            <a:r>
              <a:rPr lang="es-ES" sz="2400" b="1" dirty="0">
                <a:solidFill>
                  <a:prstClr val="white"/>
                </a:solidFill>
                <a:latin typeface="Century Gothic" panose="020B0502020202020204" pitchFamily="34" charset="0"/>
              </a:rPr>
              <a:t>tecnológicos</a:t>
            </a:r>
          </a:p>
        </p:txBody>
      </p:sp>
      <p:sp>
        <p:nvSpPr>
          <p:cNvPr id="3" name="Título 2"/>
          <p:cNvSpPr>
            <a:spLocks noGrp="1"/>
          </p:cNvSpPr>
          <p:nvPr>
            <p:ph type="title"/>
          </p:nvPr>
        </p:nvSpPr>
        <p:spPr/>
        <p:txBody>
          <a:bodyPr/>
          <a:lstStyle/>
          <a:p>
            <a:r>
              <a:rPr lang="es-ES" dirty="0" smtClean="0"/>
              <a:t>Estructura de LINHD</a:t>
            </a:r>
            <a:endParaRPr lang="es-ES" dirty="0"/>
          </a:p>
        </p:txBody>
      </p:sp>
    </p:spTree>
    <p:extLst>
      <p:ext uri="{BB962C8B-B14F-4D97-AF65-F5344CB8AC3E}">
        <p14:creationId xmlns:p14="http://schemas.microsoft.com/office/powerpoint/2010/main" val="85677706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custDataLst>
              <p:tags r:id="rId1"/>
            </p:custDataLst>
          </p:nvPr>
        </p:nvSpPr>
        <p:spPr bwMode="gray">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s-ES" sz="3600" b="1" dirty="0" err="1" smtClean="0">
                <a:latin typeface="Century Gothic" panose="020B0502020202020204" pitchFamily="34" charset="0"/>
              </a:rPr>
              <a:t>Nuestros</a:t>
            </a:r>
            <a:r>
              <a:rPr lang="en-GB" altLang="es-ES" sz="3600" dirty="0" smtClean="0">
                <a:latin typeface="Century Gothic" panose="020B0502020202020204" pitchFamily="34" charset="0"/>
              </a:rPr>
              <a:t> </a:t>
            </a:r>
            <a:r>
              <a:rPr lang="en-GB" altLang="es-ES" sz="3600" b="1" dirty="0" err="1">
                <a:latin typeface="Century Gothic"/>
                <a:cs typeface="Century Gothic"/>
              </a:rPr>
              <a:t>proyectos</a:t>
            </a:r>
            <a:endParaRPr lang="en-US" altLang="es-ES" sz="3600" b="1" dirty="0">
              <a:latin typeface="Century Gothic"/>
              <a:cs typeface="Century Gothic"/>
            </a:endParaRPr>
          </a:p>
        </p:txBody>
      </p:sp>
      <p:pic>
        <p:nvPicPr>
          <p:cNvPr id="4" name="Imagen 3"/>
          <p:cNvPicPr>
            <a:picLocks noChangeAspect="1"/>
          </p:cNvPicPr>
          <p:nvPr/>
        </p:nvPicPr>
        <p:blipFill rotWithShape="1">
          <a:blip r:embed="rId3"/>
          <a:srcRect t="24680" r="1804" b="6977"/>
          <a:stretch/>
        </p:blipFill>
        <p:spPr>
          <a:xfrm>
            <a:off x="1511660" y="1196752"/>
            <a:ext cx="5488610" cy="2147717"/>
          </a:xfrm>
          <a:prstGeom prst="rect">
            <a:avLst/>
          </a:prstGeom>
        </p:spPr>
      </p:pic>
      <p:pic>
        <p:nvPicPr>
          <p:cNvPr id="5" name="Imagen 4"/>
          <p:cNvPicPr>
            <a:picLocks noChangeAspect="1"/>
          </p:cNvPicPr>
          <p:nvPr/>
        </p:nvPicPr>
        <p:blipFill rotWithShape="1">
          <a:blip r:embed="rId4"/>
          <a:srcRect t="23728" r="1178" b="8614"/>
          <a:stretch/>
        </p:blipFill>
        <p:spPr>
          <a:xfrm>
            <a:off x="1511660" y="3428999"/>
            <a:ext cx="5488610" cy="2112667"/>
          </a:xfrm>
          <a:prstGeom prst="rect">
            <a:avLst/>
          </a:prstGeom>
        </p:spPr>
      </p:pic>
    </p:spTree>
    <p:extLst>
      <p:ext uri="{BB962C8B-B14F-4D97-AF65-F5344CB8AC3E}">
        <p14:creationId xmlns:p14="http://schemas.microsoft.com/office/powerpoint/2010/main" val="352041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Las “nuevas” Humanidades son Digitales</a:t>
            </a:r>
            <a:endParaRPr lang="es-ES" dirty="0"/>
          </a:p>
        </p:txBody>
      </p:sp>
      <p:sp>
        <p:nvSpPr>
          <p:cNvPr id="3" name="2 Marcador de contenido"/>
          <p:cNvSpPr>
            <a:spLocks noGrp="1"/>
          </p:cNvSpPr>
          <p:nvPr>
            <p:ph idx="1"/>
          </p:nvPr>
        </p:nvSpPr>
        <p:spPr/>
        <p:txBody>
          <a:bodyPr/>
          <a:lstStyle/>
          <a:p>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40048"/>
            <a:ext cx="4123159" cy="425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55576" y="6381328"/>
            <a:ext cx="7992888" cy="261610"/>
          </a:xfrm>
          <a:prstGeom prst="rect">
            <a:avLst/>
          </a:prstGeom>
          <a:noFill/>
        </p:spPr>
        <p:txBody>
          <a:bodyPr wrap="square" rtlCol="0">
            <a:spAutoFit/>
          </a:bodyPr>
          <a:lstStyle/>
          <a:p>
            <a:pPr algn="ctr"/>
            <a:r>
              <a:rPr lang="es-ES" sz="1100" b="1" dirty="0" smtClean="0"/>
              <a:t>DH </a:t>
            </a:r>
            <a:r>
              <a:rPr lang="es-ES" sz="1100" b="1" dirty="0" err="1"/>
              <a:t>studieren</a:t>
            </a:r>
            <a:r>
              <a:rPr lang="es-ES" sz="1100" b="1" dirty="0"/>
              <a:t>! </a:t>
            </a:r>
            <a:r>
              <a:rPr lang="es-ES" sz="1100" dirty="0" smtClean="0"/>
              <a:t> </a:t>
            </a:r>
            <a:r>
              <a:rPr lang="de-DE" sz="1100" b="1" dirty="0" smtClean="0"/>
              <a:t>Auf </a:t>
            </a:r>
            <a:r>
              <a:rPr lang="de-DE" sz="1100" b="1" dirty="0"/>
              <a:t>dem Weg zu einem Kern- und Referenzcurriculum </a:t>
            </a:r>
            <a:r>
              <a:rPr lang="es-ES" sz="1100" b="1" dirty="0" err="1" smtClean="0"/>
              <a:t>Milestone</a:t>
            </a:r>
            <a:r>
              <a:rPr lang="es-ES" sz="1100" b="1" dirty="0" smtClean="0"/>
              <a:t> </a:t>
            </a:r>
            <a:r>
              <a:rPr lang="es-ES" sz="1100" b="1" dirty="0"/>
              <a:t>2.3.3 </a:t>
            </a:r>
            <a:r>
              <a:rPr lang="es-ES" sz="1100" dirty="0" smtClean="0">
                <a:hlinkClick r:id="rId3"/>
              </a:rPr>
              <a:t>www.dariah.de</a:t>
            </a:r>
            <a:r>
              <a:rPr lang="es-ES" sz="1100" dirty="0" smtClean="0"/>
              <a:t> </a:t>
            </a:r>
            <a:endParaRPr lang="es-ES" sz="1100" dirty="0"/>
          </a:p>
        </p:txBody>
      </p:sp>
    </p:spTree>
    <p:extLst>
      <p:ext uri="{BB962C8B-B14F-4D97-AF65-F5344CB8AC3E}">
        <p14:creationId xmlns:p14="http://schemas.microsoft.com/office/powerpoint/2010/main" val="2738227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5" name="Marcador de contenido 4"/>
          <p:cNvPicPr>
            <a:picLocks noGrp="1" noChangeAspect="1"/>
          </p:cNvPicPr>
          <p:nvPr>
            <p:ph idx="1"/>
          </p:nvPr>
        </p:nvPicPr>
        <p:blipFill rotWithShape="1">
          <a:blip r:embed="rId2"/>
          <a:srcRect t="-153" b="-1678"/>
          <a:stretch/>
        </p:blipFill>
        <p:spPr>
          <a:xfrm>
            <a:off x="0" y="0"/>
            <a:ext cx="9363672" cy="6714491"/>
          </a:xfrm>
        </p:spPr>
      </p:pic>
    </p:spTree>
    <p:extLst>
      <p:ext uri="{BB962C8B-B14F-4D97-AF65-F5344CB8AC3E}">
        <p14:creationId xmlns:p14="http://schemas.microsoft.com/office/powerpoint/2010/main" val="1777799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smtClean="0"/>
              <a:t>TEIScribe</a:t>
            </a:r>
            <a:endParaRPr lang="es-ES" dirty="0"/>
          </a:p>
        </p:txBody>
      </p:sp>
      <p:pic>
        <p:nvPicPr>
          <p:cNvPr id="6" name="Imagen 5"/>
          <p:cNvPicPr/>
          <p:nvPr/>
        </p:nvPicPr>
        <p:blipFill rotWithShape="1">
          <a:blip r:embed="rId2"/>
          <a:srcRect t="3853" b="69737"/>
          <a:stretch/>
        </p:blipFill>
        <p:spPr bwMode="auto">
          <a:xfrm>
            <a:off x="2915816" y="1382917"/>
            <a:ext cx="5792316" cy="93610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098" name="Picture 2" descr="http://www.evilinhd.com:8080/TextEditor/VAADIN/themes/texteditortheme/img/loginM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1" y="244643"/>
            <a:ext cx="2755668" cy="2105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27584" y="6237312"/>
            <a:ext cx="7880548" cy="461665"/>
          </a:xfrm>
          <a:prstGeom prst="rect">
            <a:avLst/>
          </a:prstGeom>
        </p:spPr>
        <p:txBody>
          <a:bodyPr wrap="square">
            <a:spAutoFit/>
          </a:bodyPr>
          <a:lstStyle/>
          <a:p>
            <a:r>
              <a:rPr lang="es-ES" sz="2400" dirty="0">
                <a:solidFill>
                  <a:schemeClr val="bg1"/>
                </a:solidFill>
              </a:rPr>
              <a:t>http://www.evilinhd.com:8080/TextEditor/?session=prueba</a:t>
            </a:r>
          </a:p>
        </p:txBody>
      </p:sp>
      <p:pic>
        <p:nvPicPr>
          <p:cNvPr id="3" name="Imagen 2"/>
          <p:cNvPicPr>
            <a:picLocks noChangeAspect="1"/>
          </p:cNvPicPr>
          <p:nvPr/>
        </p:nvPicPr>
        <p:blipFill rotWithShape="1">
          <a:blip r:embed="rId4"/>
          <a:srcRect t="9633"/>
          <a:stretch/>
        </p:blipFill>
        <p:spPr>
          <a:xfrm>
            <a:off x="1187624" y="2499383"/>
            <a:ext cx="6402835" cy="33772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75785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custDataLst>
              <p:tags r:id="rId1"/>
            </p:custDataLst>
          </p:nvPr>
        </p:nvSpPr>
        <p:spPr bwMode="gray">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s-ES" dirty="0">
              <a:latin typeface="Century Gothic" panose="020B0502020202020204" pitchFamily="34" charset="0"/>
            </a:endParaRPr>
          </a:p>
        </p:txBody>
      </p:sp>
      <p:sp>
        <p:nvSpPr>
          <p:cNvPr id="5" name="Rectángulo 4"/>
          <p:cNvSpPr/>
          <p:nvPr/>
        </p:nvSpPr>
        <p:spPr>
          <a:xfrm>
            <a:off x="683568" y="729571"/>
            <a:ext cx="2299027" cy="646331"/>
          </a:xfrm>
          <a:prstGeom prst="rect">
            <a:avLst/>
          </a:prstGeom>
        </p:spPr>
        <p:txBody>
          <a:bodyPr wrap="none">
            <a:spAutoFit/>
          </a:bodyPr>
          <a:lstStyle/>
          <a:p>
            <a:r>
              <a:rPr lang="es-ES" sz="3600" b="1" dirty="0" smtClean="0">
                <a:latin typeface="Century Gothic" panose="020B0502020202020204" pitchFamily="34" charset="0"/>
                <a:ea typeface="+mj-ea"/>
                <a:cs typeface="+mj-cs"/>
              </a:rPr>
              <a:t>UNEDATA</a:t>
            </a:r>
            <a:endParaRPr lang="es-ES" sz="3600" b="1" dirty="0">
              <a:latin typeface="Century Gothic" panose="020B0502020202020204" pitchFamily="34" charset="0"/>
              <a:ea typeface="+mj-ea"/>
              <a:cs typeface="+mj-cs"/>
            </a:endParaRPr>
          </a:p>
        </p:txBody>
      </p:sp>
      <p:sp>
        <p:nvSpPr>
          <p:cNvPr id="6" name="Rectángulo 5"/>
          <p:cNvSpPr/>
          <p:nvPr/>
        </p:nvSpPr>
        <p:spPr>
          <a:xfrm>
            <a:off x="2699792" y="6237312"/>
            <a:ext cx="3242106" cy="461665"/>
          </a:xfrm>
          <a:prstGeom prst="rect">
            <a:avLst/>
          </a:prstGeom>
        </p:spPr>
        <p:txBody>
          <a:bodyPr wrap="none">
            <a:spAutoFit/>
          </a:bodyPr>
          <a:lstStyle/>
          <a:p>
            <a:r>
              <a:rPr lang="es-ES" sz="2400" dirty="0">
                <a:solidFill>
                  <a:schemeClr val="bg1"/>
                </a:solidFill>
              </a:rPr>
              <a:t>http://unedata.uned.es/</a:t>
            </a:r>
          </a:p>
        </p:txBody>
      </p:sp>
      <p:pic>
        <p:nvPicPr>
          <p:cNvPr id="3" name="Imagen 2"/>
          <p:cNvPicPr>
            <a:picLocks noChangeAspect="1"/>
          </p:cNvPicPr>
          <p:nvPr/>
        </p:nvPicPr>
        <p:blipFill>
          <a:blip r:embed="rId3"/>
          <a:stretch>
            <a:fillRect/>
          </a:stretch>
        </p:blipFill>
        <p:spPr>
          <a:xfrm>
            <a:off x="611560" y="404664"/>
            <a:ext cx="6558239" cy="53327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983185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custDataLst>
              <p:tags r:id="rId1"/>
            </p:custDataLst>
          </p:nvPr>
        </p:nvSpPr>
        <p:spPr bwMode="gray">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s-ES" dirty="0">
              <a:latin typeface="Century Gothic" panose="020B0502020202020204" pitchFamily="34" charset="0"/>
            </a:endParaRPr>
          </a:p>
        </p:txBody>
      </p:sp>
      <p:sp>
        <p:nvSpPr>
          <p:cNvPr id="5" name="Rectángulo 4"/>
          <p:cNvSpPr/>
          <p:nvPr/>
        </p:nvSpPr>
        <p:spPr>
          <a:xfrm>
            <a:off x="251520" y="430639"/>
            <a:ext cx="7260321" cy="892552"/>
          </a:xfrm>
          <a:prstGeom prst="rect">
            <a:avLst/>
          </a:prstGeom>
        </p:spPr>
        <p:txBody>
          <a:bodyPr wrap="none">
            <a:spAutoFit/>
          </a:bodyPr>
          <a:lstStyle/>
          <a:p>
            <a:r>
              <a:rPr lang="es-ES" sz="3200" b="1" dirty="0" err="1" smtClean="0">
                <a:latin typeface="Century Gothic" panose="020B0502020202020204" pitchFamily="34" charset="0"/>
                <a:ea typeface="+mj-ea"/>
                <a:cs typeface="+mj-cs"/>
              </a:rPr>
              <a:t>ReMetCa</a:t>
            </a:r>
            <a:endParaRPr lang="es-ES" sz="2800" b="1" dirty="0" smtClean="0">
              <a:latin typeface="Century Gothic" panose="020B0502020202020204" pitchFamily="34" charset="0"/>
              <a:ea typeface="+mj-ea"/>
              <a:cs typeface="+mj-cs"/>
            </a:endParaRPr>
          </a:p>
          <a:p>
            <a:r>
              <a:rPr lang="es-ES" sz="2000" b="1" dirty="0" smtClean="0">
                <a:latin typeface="Century Gothic" panose="020B0502020202020204" pitchFamily="34" charset="0"/>
                <a:ea typeface="+mj-ea"/>
                <a:cs typeface="+mj-cs"/>
              </a:rPr>
              <a:t>Repertorio métrico digital de poesía medieval castellana</a:t>
            </a:r>
            <a:endParaRPr lang="es-ES" sz="2000" b="1" dirty="0">
              <a:latin typeface="Century Gothic" panose="020B0502020202020204" pitchFamily="34" charset="0"/>
              <a:ea typeface="+mj-ea"/>
              <a:cs typeface="+mj-cs"/>
            </a:endParaRPr>
          </a:p>
        </p:txBody>
      </p:sp>
      <p:sp>
        <p:nvSpPr>
          <p:cNvPr id="6" name="Rectángulo 5"/>
          <p:cNvSpPr/>
          <p:nvPr/>
        </p:nvSpPr>
        <p:spPr>
          <a:xfrm>
            <a:off x="1425722" y="6237312"/>
            <a:ext cx="6292556" cy="461665"/>
          </a:xfrm>
          <a:prstGeom prst="rect">
            <a:avLst/>
          </a:prstGeom>
        </p:spPr>
        <p:txBody>
          <a:bodyPr wrap="none">
            <a:spAutoFit/>
          </a:bodyPr>
          <a:lstStyle/>
          <a:p>
            <a:r>
              <a:rPr lang="es-ES" sz="2400" dirty="0">
                <a:solidFill>
                  <a:schemeClr val="bg1"/>
                </a:solidFill>
              </a:rPr>
              <a:t>http://www.remetca.uned.es/index.php?lang=es</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20"/>
          <a:stretch/>
        </p:blipFill>
        <p:spPr bwMode="auto">
          <a:xfrm>
            <a:off x="522135" y="1284771"/>
            <a:ext cx="8172400" cy="48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55341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custDataLst>
              <p:tags r:id="rId1"/>
            </p:custDataLst>
          </p:nvPr>
        </p:nvSpPr>
        <p:spPr bwMode="gray">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s-ES" dirty="0">
              <a:latin typeface="Century Gothic" panose="020B0502020202020204" pitchFamily="34" charset="0"/>
            </a:endParaRPr>
          </a:p>
        </p:txBody>
      </p:sp>
      <p:sp>
        <p:nvSpPr>
          <p:cNvPr id="3" name="Rectángulo 2"/>
          <p:cNvSpPr/>
          <p:nvPr/>
        </p:nvSpPr>
        <p:spPr>
          <a:xfrm>
            <a:off x="153403" y="6237312"/>
            <a:ext cx="9019072" cy="461665"/>
          </a:xfrm>
          <a:prstGeom prst="rect">
            <a:avLst/>
          </a:prstGeom>
        </p:spPr>
        <p:txBody>
          <a:bodyPr wrap="none">
            <a:spAutoFit/>
          </a:bodyPr>
          <a:lstStyle/>
          <a:p>
            <a:r>
              <a:rPr lang="es-ES" sz="2400" dirty="0">
                <a:solidFill>
                  <a:schemeClr val="bg1"/>
                </a:solidFill>
              </a:rPr>
              <a:t>http://sade.textgrid.de/exist/apps/SADE/Dialogo_Medieval/index.html</a:t>
            </a:r>
          </a:p>
        </p:txBody>
      </p:sp>
      <p:sp>
        <p:nvSpPr>
          <p:cNvPr id="5" name="Rectángulo 4"/>
          <p:cNvSpPr/>
          <p:nvPr/>
        </p:nvSpPr>
        <p:spPr>
          <a:xfrm>
            <a:off x="465256" y="791524"/>
            <a:ext cx="5019323" cy="769441"/>
          </a:xfrm>
          <a:prstGeom prst="rect">
            <a:avLst/>
          </a:prstGeom>
        </p:spPr>
        <p:txBody>
          <a:bodyPr wrap="none">
            <a:spAutoFit/>
          </a:bodyPr>
          <a:lstStyle/>
          <a:p>
            <a:r>
              <a:rPr lang="es-ES" sz="4400" b="1" dirty="0">
                <a:latin typeface="Century Gothic" panose="020B0502020202020204" pitchFamily="34" charset="0"/>
                <a:ea typeface="+mj-ea"/>
                <a:cs typeface="+mj-cs"/>
              </a:rPr>
              <a:t>Diálogo</a:t>
            </a:r>
            <a:r>
              <a:rPr lang="es-ES" sz="4400" b="1" dirty="0"/>
              <a:t> </a:t>
            </a:r>
            <a:r>
              <a:rPr lang="es-ES" sz="4400" b="1" dirty="0">
                <a:latin typeface="Century Gothic" panose="020B0502020202020204" pitchFamily="34" charset="0"/>
                <a:ea typeface="+mj-ea"/>
                <a:cs typeface="+mj-cs"/>
              </a:rPr>
              <a:t>Medieval</a:t>
            </a:r>
          </a:p>
        </p:txBody>
      </p:sp>
      <p:pic>
        <p:nvPicPr>
          <p:cNvPr id="6" name="Imagen 5"/>
          <p:cNvPicPr>
            <a:picLocks noChangeAspect="1"/>
          </p:cNvPicPr>
          <p:nvPr/>
        </p:nvPicPr>
        <p:blipFill>
          <a:blip r:embed="rId3"/>
          <a:stretch>
            <a:fillRect/>
          </a:stretch>
        </p:blipFill>
        <p:spPr>
          <a:xfrm>
            <a:off x="3203848" y="1962218"/>
            <a:ext cx="5870710" cy="4131767"/>
          </a:xfrm>
          <a:prstGeom prst="rect">
            <a:avLst/>
          </a:prstGeom>
          <a:ln>
            <a:noFill/>
          </a:ln>
          <a:effectLst>
            <a:outerShdw blurRad="292100" dist="139700" dir="2700000" algn="tl" rotWithShape="0">
              <a:srgbClr val="333333">
                <a:alpha val="65000"/>
              </a:srgbClr>
            </a:outerShdw>
          </a:effectLst>
        </p:spPr>
      </p:pic>
      <p:pic>
        <p:nvPicPr>
          <p:cNvPr id="2" name="Imagen 1"/>
          <p:cNvPicPr>
            <a:picLocks noChangeAspect="1"/>
          </p:cNvPicPr>
          <p:nvPr/>
        </p:nvPicPr>
        <p:blipFill rotWithShape="1">
          <a:blip r:embed="rId4"/>
          <a:srcRect l="1990" t="13962" r="2088" b="16913"/>
          <a:stretch/>
        </p:blipFill>
        <p:spPr>
          <a:xfrm>
            <a:off x="153403" y="1676236"/>
            <a:ext cx="3589961" cy="14846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10361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custDataLst>
              <p:tags r:id="rId1"/>
            </p:custDataLst>
          </p:nvPr>
        </p:nvSpPr>
        <p:spPr bwMode="gray">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s-ES" dirty="0">
              <a:latin typeface="Century Gothic" panose="020B0502020202020204" pitchFamily="34" charset="0"/>
            </a:endParaRPr>
          </a:p>
        </p:txBody>
      </p:sp>
      <p:sp>
        <p:nvSpPr>
          <p:cNvPr id="3" name="Rectángulo 2"/>
          <p:cNvSpPr/>
          <p:nvPr/>
        </p:nvSpPr>
        <p:spPr>
          <a:xfrm>
            <a:off x="457200" y="6237312"/>
            <a:ext cx="8241487" cy="461665"/>
          </a:xfrm>
          <a:prstGeom prst="rect">
            <a:avLst/>
          </a:prstGeom>
        </p:spPr>
        <p:txBody>
          <a:bodyPr wrap="none">
            <a:spAutoFit/>
          </a:bodyPr>
          <a:lstStyle/>
          <a:p>
            <a:r>
              <a:rPr lang="es-ES" sz="2400" dirty="0">
                <a:solidFill>
                  <a:schemeClr val="bg1"/>
                </a:solidFill>
              </a:rPr>
              <a:t>http://www.realbiblioteca.es/gomez_manrique/cancionero.html</a:t>
            </a:r>
          </a:p>
        </p:txBody>
      </p:sp>
      <p:pic>
        <p:nvPicPr>
          <p:cNvPr id="7" name="Imagen 6"/>
          <p:cNvPicPr/>
          <p:nvPr/>
        </p:nvPicPr>
        <p:blipFill rotWithShape="1">
          <a:blip r:embed="rId3"/>
          <a:srcRect t="8756" b="5432"/>
          <a:stretch/>
        </p:blipFill>
        <p:spPr bwMode="auto">
          <a:xfrm>
            <a:off x="461338" y="1268760"/>
            <a:ext cx="8519174" cy="4824536"/>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323528" y="846138"/>
            <a:ext cx="7704353" cy="523220"/>
          </a:xfrm>
          <a:prstGeom prst="rect">
            <a:avLst/>
          </a:prstGeom>
        </p:spPr>
        <p:txBody>
          <a:bodyPr wrap="none">
            <a:spAutoFit/>
          </a:bodyPr>
          <a:lstStyle/>
          <a:p>
            <a:r>
              <a:rPr lang="es-ES" sz="2800" b="1" dirty="0">
                <a:latin typeface="Century Gothic" panose="020B0502020202020204" pitchFamily="34" charset="0"/>
                <a:ea typeface="+mj-ea"/>
                <a:cs typeface="+mj-cs"/>
              </a:rPr>
              <a:t>El Cancionero digital de Gómez </a:t>
            </a:r>
            <a:r>
              <a:rPr lang="es-ES" sz="2800" b="1" dirty="0" smtClean="0">
                <a:latin typeface="Century Gothic" panose="020B0502020202020204" pitchFamily="34" charset="0"/>
                <a:ea typeface="+mj-ea"/>
                <a:cs typeface="+mj-cs"/>
              </a:rPr>
              <a:t>Manrique</a:t>
            </a:r>
            <a:endParaRPr lang="es-ES" b="1" dirty="0"/>
          </a:p>
        </p:txBody>
      </p:sp>
    </p:spTree>
    <p:extLst>
      <p:ext uri="{BB962C8B-B14F-4D97-AF65-F5344CB8AC3E}">
        <p14:creationId xmlns:p14="http://schemas.microsoft.com/office/powerpoint/2010/main" val="249702349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custDataLst>
              <p:tags r:id="rId1"/>
            </p:custDataLst>
          </p:nvPr>
        </p:nvSpPr>
        <p:spPr bwMode="gray">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s-ES" dirty="0">
              <a:latin typeface="Century Gothic" panose="020B0502020202020204" pitchFamily="34" charset="0"/>
            </a:endParaRPr>
          </a:p>
        </p:txBody>
      </p:sp>
      <p:sp>
        <p:nvSpPr>
          <p:cNvPr id="3" name="Rectángulo 2"/>
          <p:cNvSpPr/>
          <p:nvPr/>
        </p:nvSpPr>
        <p:spPr>
          <a:xfrm>
            <a:off x="2411760" y="6165304"/>
            <a:ext cx="3876702" cy="461665"/>
          </a:xfrm>
          <a:prstGeom prst="rect">
            <a:avLst/>
          </a:prstGeom>
        </p:spPr>
        <p:txBody>
          <a:bodyPr wrap="none">
            <a:spAutoFit/>
          </a:bodyPr>
          <a:lstStyle/>
          <a:p>
            <a:r>
              <a:rPr lang="es-ES" sz="2400" dirty="0">
                <a:solidFill>
                  <a:schemeClr val="bg1"/>
                </a:solidFill>
              </a:rPr>
              <a:t>http://www.clerecia.linhd.es/</a:t>
            </a:r>
          </a:p>
        </p:txBody>
      </p:sp>
      <p:pic>
        <p:nvPicPr>
          <p:cNvPr id="6" name="Imagen 5"/>
          <p:cNvPicPr>
            <a:picLocks noChangeAspect="1"/>
          </p:cNvPicPr>
          <p:nvPr/>
        </p:nvPicPr>
        <p:blipFill rotWithShape="1">
          <a:blip r:embed="rId3"/>
          <a:srcRect t="3288" b="11157"/>
          <a:stretch/>
        </p:blipFill>
        <p:spPr>
          <a:xfrm>
            <a:off x="539552" y="274638"/>
            <a:ext cx="6696744" cy="5674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732108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p:cNvSpPr>
            <a:spLocks noGrp="1"/>
          </p:cNvSpPr>
          <p:nvPr>
            <p:ph sz="half" idx="4294967295"/>
          </p:nvPr>
        </p:nvSpPr>
        <p:spPr>
          <a:xfrm>
            <a:off x="5652120" y="2276872"/>
            <a:ext cx="2952328" cy="3643971"/>
          </a:xfrm>
          <a:solidFill>
            <a:schemeClr val="accent2">
              <a:alpha val="54118"/>
            </a:schemeClr>
          </a:solidFill>
          <a:effectLst>
            <a:outerShdw blurRad="50800" dist="38100" dir="8100000" algn="tr" rotWithShape="0">
              <a:prstClr val="black">
                <a:alpha val="40000"/>
              </a:prstClr>
            </a:outerShdw>
          </a:effectLst>
        </p:spPr>
        <p:txBody>
          <a:bodyPr>
            <a:normAutofit fontScale="70000" lnSpcReduction="20000"/>
          </a:bodyPr>
          <a:lstStyle/>
          <a:p>
            <a:r>
              <a:rPr lang="es-ES" sz="2400" dirty="0">
                <a:latin typeface="Century Gothic" panose="020B0502020202020204" pitchFamily="34" charset="0"/>
              </a:rPr>
              <a:t>Software libre y abierto</a:t>
            </a:r>
          </a:p>
          <a:p>
            <a:r>
              <a:rPr lang="es-ES" sz="2400" dirty="0">
                <a:latin typeface="Century Gothic" panose="020B0502020202020204" pitchFamily="34" charset="0"/>
              </a:rPr>
              <a:t>Estándares internacionales: </a:t>
            </a:r>
            <a:r>
              <a:rPr lang="es-ES" sz="2400" dirty="0" err="1">
                <a:latin typeface="Century Gothic" panose="020B0502020202020204" pitchFamily="34" charset="0"/>
              </a:rPr>
              <a:t>Dublin</a:t>
            </a:r>
            <a:r>
              <a:rPr lang="es-ES" sz="2400" dirty="0">
                <a:latin typeface="Century Gothic" panose="020B0502020202020204" pitchFamily="34" charset="0"/>
              </a:rPr>
              <a:t> Core</a:t>
            </a:r>
          </a:p>
          <a:p>
            <a:r>
              <a:rPr lang="es-ES" sz="2400" dirty="0">
                <a:latin typeface="Century Gothic" panose="020B0502020202020204" pitchFamily="34" charset="0"/>
              </a:rPr>
              <a:t>Datos abiertos y exportables</a:t>
            </a:r>
          </a:p>
          <a:p>
            <a:r>
              <a:rPr lang="es-ES" sz="2400" dirty="0">
                <a:latin typeface="Century Gothic" panose="020B0502020202020204" pitchFamily="34" charset="0"/>
              </a:rPr>
              <a:t>Licencia CC-</a:t>
            </a:r>
            <a:r>
              <a:rPr lang="es-ES" sz="2400" dirty="0" err="1">
                <a:latin typeface="Century Gothic" panose="020B0502020202020204" pitchFamily="34" charset="0"/>
              </a:rPr>
              <a:t>By</a:t>
            </a:r>
            <a:endParaRPr lang="es-ES" sz="2400" dirty="0">
              <a:latin typeface="Century Gothic" panose="020B0502020202020204" pitchFamily="34" charset="0"/>
            </a:endParaRPr>
          </a:p>
          <a:p>
            <a:r>
              <a:rPr lang="es-ES" sz="2400" dirty="0">
                <a:latin typeface="Century Gothic" panose="020B0502020202020204" pitchFamily="34" charset="0"/>
              </a:rPr>
              <a:t>Interoperable con otros proyectos: </a:t>
            </a:r>
            <a:r>
              <a:rPr lang="es-ES" sz="2400" dirty="0" err="1">
                <a:latin typeface="Century Gothic" panose="020B0502020202020204" pitchFamily="34" charset="0"/>
              </a:rPr>
              <a:t>Europeana</a:t>
            </a:r>
            <a:r>
              <a:rPr lang="es-ES" sz="2400" dirty="0">
                <a:latin typeface="Century Gothic" panose="020B0502020202020204" pitchFamily="34" charset="0"/>
              </a:rPr>
              <a:t>, BNE, Pares…</a:t>
            </a:r>
          </a:p>
          <a:p>
            <a:r>
              <a:rPr lang="es-ES" sz="2400" dirty="0">
                <a:latin typeface="Century Gothic" panose="020B0502020202020204" pitchFamily="34" charset="0"/>
              </a:rPr>
              <a:t>Geolocalización</a:t>
            </a:r>
          </a:p>
          <a:p>
            <a:r>
              <a:rPr lang="es-ES" sz="2400" dirty="0">
                <a:latin typeface="Century Gothic" panose="020B0502020202020204" pitchFamily="34" charset="0"/>
              </a:rPr>
              <a:t>Visualización de imágenes</a:t>
            </a:r>
          </a:p>
        </p:txBody>
      </p:sp>
      <p:pic>
        <p:nvPicPr>
          <p:cNvPr id="1026" name="Picture 2" descr="Ome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783" y="1417693"/>
            <a:ext cx="1851025" cy="57844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088830" y="6260204"/>
            <a:ext cx="2804357" cy="461665"/>
          </a:xfrm>
          <a:prstGeom prst="rect">
            <a:avLst/>
          </a:prstGeom>
        </p:spPr>
        <p:txBody>
          <a:bodyPr wrap="none">
            <a:spAutoFit/>
          </a:bodyPr>
          <a:lstStyle/>
          <a:p>
            <a:r>
              <a:rPr lang="es-ES" sz="2400" dirty="0">
                <a:solidFill>
                  <a:schemeClr val="bg1"/>
                </a:solidFill>
              </a:rPr>
              <a:t>www.e-port.linhd.es</a:t>
            </a:r>
            <a:r>
              <a:rPr lang="es-ES" u="sng" dirty="0">
                <a:solidFill>
                  <a:schemeClr val="bg1"/>
                </a:solidFill>
                <a:latin typeface="Century Gothic" panose="020B0502020202020204" pitchFamily="34" charset="0"/>
              </a:rPr>
              <a:t> </a:t>
            </a:r>
            <a:endParaRPr lang="es-ES" dirty="0">
              <a:solidFill>
                <a:schemeClr val="bg1"/>
              </a:solidFill>
            </a:endParaRPr>
          </a:p>
        </p:txBody>
      </p:sp>
      <p:pic>
        <p:nvPicPr>
          <p:cNvPr id="11" name="Imagen 10"/>
          <p:cNvPicPr/>
          <p:nvPr/>
        </p:nvPicPr>
        <p:blipFill rotWithShape="1">
          <a:blip r:embed="rId3"/>
          <a:srcRect l="11228" r="8784"/>
          <a:stretch/>
        </p:blipFill>
        <p:spPr bwMode="auto">
          <a:xfrm>
            <a:off x="323528" y="1121972"/>
            <a:ext cx="5256583" cy="496855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7" name="Título 6"/>
          <p:cNvSpPr>
            <a:spLocks noGrp="1"/>
          </p:cNvSpPr>
          <p:nvPr>
            <p:ph type="title"/>
          </p:nvPr>
        </p:nvSpPr>
        <p:spPr/>
        <p:txBody>
          <a:bodyPr/>
          <a:lstStyle/>
          <a:p>
            <a:r>
              <a:rPr lang="es-ES" sz="2600" dirty="0">
                <a:latin typeface="Century Gothic" panose="020B0502020202020204" pitchFamily="34" charset="0"/>
                <a:cs typeface="+mj-cs"/>
              </a:rPr>
              <a:t>Cartografía Atlántica de los S. XVI-XVIII</a:t>
            </a:r>
          </a:p>
        </p:txBody>
      </p:sp>
    </p:spTree>
    <p:extLst>
      <p:ext uri="{BB962C8B-B14F-4D97-AF65-F5344CB8AC3E}">
        <p14:creationId xmlns:p14="http://schemas.microsoft.com/office/powerpoint/2010/main" val="15020563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Biograf</a:t>
            </a:r>
            <a:r>
              <a:rPr lang="es-ES" dirty="0" smtClean="0"/>
              <a:t>ías de personajes vascos</a:t>
            </a:r>
            <a:endParaRPr lang="es-ES" dirty="0"/>
          </a:p>
        </p:txBody>
      </p:sp>
      <p:pic>
        <p:nvPicPr>
          <p:cNvPr id="4" name="Marcador de contenido 3"/>
          <p:cNvPicPr>
            <a:picLocks noGrp="1" noChangeAspect="1"/>
          </p:cNvPicPr>
          <p:nvPr>
            <p:ph idx="1"/>
          </p:nvPr>
        </p:nvPicPr>
        <p:blipFill>
          <a:blip r:embed="rId2"/>
          <a:srcRect l="-12932" r="-12932"/>
          <a:stretch>
            <a:fillRect/>
          </a:stretch>
        </p:blipFill>
        <p:spPr/>
      </p:pic>
      <p:sp>
        <p:nvSpPr>
          <p:cNvPr id="7" name="Rectángulo 6"/>
          <p:cNvSpPr/>
          <p:nvPr/>
        </p:nvSpPr>
        <p:spPr>
          <a:xfrm>
            <a:off x="3372281" y="6262532"/>
            <a:ext cx="3004098" cy="461665"/>
          </a:xfrm>
          <a:prstGeom prst="rect">
            <a:avLst/>
          </a:prstGeom>
        </p:spPr>
        <p:txBody>
          <a:bodyPr wrap="none">
            <a:spAutoFit/>
          </a:bodyPr>
          <a:lstStyle/>
          <a:p>
            <a:r>
              <a:rPr lang="es-ES" sz="2400" dirty="0" err="1" smtClean="0">
                <a:solidFill>
                  <a:schemeClr val="bg1"/>
                </a:solidFill>
              </a:rPr>
              <a:t>www.basques.linhd.es</a:t>
            </a:r>
            <a:r>
              <a:rPr lang="es-ES" sz="2400" u="sng" dirty="0" smtClean="0">
                <a:solidFill>
                  <a:schemeClr val="bg1"/>
                </a:solidFill>
                <a:latin typeface="Century Gothic" panose="020B0502020202020204" pitchFamily="34" charset="0"/>
              </a:rPr>
              <a:t> </a:t>
            </a:r>
            <a:endParaRPr lang="es-ES" dirty="0">
              <a:solidFill>
                <a:schemeClr val="bg1"/>
              </a:solidFill>
            </a:endParaRPr>
          </a:p>
        </p:txBody>
      </p:sp>
    </p:spTree>
    <p:extLst>
      <p:ext uri="{BB962C8B-B14F-4D97-AF65-F5344CB8AC3E}">
        <p14:creationId xmlns:p14="http://schemas.microsoft.com/office/powerpoint/2010/main" val="1576744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custDataLst>
              <p:tags r:id="rId1"/>
            </p:custDataLst>
          </p:nvPr>
        </p:nvSpPr>
        <p:spPr bwMode="gray">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s-ES" dirty="0">
              <a:latin typeface="Century Gothic" panose="020B0502020202020204" pitchFamily="34" charset="0"/>
            </a:endParaRPr>
          </a:p>
        </p:txBody>
      </p:sp>
      <p:sp>
        <p:nvSpPr>
          <p:cNvPr id="3" name="Rectángulo 2"/>
          <p:cNvSpPr/>
          <p:nvPr/>
        </p:nvSpPr>
        <p:spPr>
          <a:xfrm>
            <a:off x="1331640" y="6237312"/>
            <a:ext cx="2908938" cy="461665"/>
          </a:xfrm>
          <a:prstGeom prst="rect">
            <a:avLst/>
          </a:prstGeom>
        </p:spPr>
        <p:txBody>
          <a:bodyPr wrap="none">
            <a:spAutoFit/>
          </a:bodyPr>
          <a:lstStyle/>
          <a:p>
            <a:r>
              <a:rPr lang="es-ES" sz="2400" dirty="0">
                <a:solidFill>
                  <a:schemeClr val="bg1"/>
                </a:solidFill>
              </a:rPr>
              <a:t>http</a:t>
            </a:r>
            <a:r>
              <a:rPr lang="es-ES" sz="2400" dirty="0" smtClean="0">
                <a:solidFill>
                  <a:schemeClr val="bg1"/>
                </a:solidFill>
              </a:rPr>
              <a:t>://manes.linhd.es</a:t>
            </a:r>
            <a:endParaRPr lang="es-ES" sz="2400" dirty="0">
              <a:solidFill>
                <a:schemeClr val="bg1"/>
              </a:solidFill>
            </a:endParaRPr>
          </a:p>
        </p:txBody>
      </p:sp>
      <p:sp>
        <p:nvSpPr>
          <p:cNvPr id="5" name="Rectángulo 4"/>
          <p:cNvSpPr/>
          <p:nvPr/>
        </p:nvSpPr>
        <p:spPr>
          <a:xfrm>
            <a:off x="971600" y="492195"/>
            <a:ext cx="1851789" cy="707886"/>
          </a:xfrm>
          <a:prstGeom prst="rect">
            <a:avLst/>
          </a:prstGeom>
        </p:spPr>
        <p:txBody>
          <a:bodyPr wrap="none">
            <a:spAutoFit/>
          </a:bodyPr>
          <a:lstStyle/>
          <a:p>
            <a:r>
              <a:rPr lang="es-ES" sz="4000" b="1" dirty="0" smtClean="0">
                <a:latin typeface="Century Gothic" panose="020B0502020202020204" pitchFamily="34" charset="0"/>
                <a:ea typeface="+mj-ea"/>
                <a:cs typeface="+mj-cs"/>
              </a:rPr>
              <a:t>Manes</a:t>
            </a:r>
            <a:endParaRPr lang="es-ES" sz="4000" b="1" dirty="0">
              <a:latin typeface="Century Gothic" panose="020B0502020202020204" pitchFamily="34" charset="0"/>
              <a:ea typeface="+mj-ea"/>
              <a:cs typeface="+mj-cs"/>
            </a:endParaRPr>
          </a:p>
        </p:txBody>
      </p:sp>
      <p:pic>
        <p:nvPicPr>
          <p:cNvPr id="2" name="Imagen 1"/>
          <p:cNvPicPr>
            <a:picLocks noChangeAspect="1"/>
          </p:cNvPicPr>
          <p:nvPr/>
        </p:nvPicPr>
        <p:blipFill rotWithShape="1">
          <a:blip r:embed="rId3"/>
          <a:srcRect b="6944"/>
          <a:stretch/>
        </p:blipFill>
        <p:spPr>
          <a:xfrm>
            <a:off x="457200" y="256606"/>
            <a:ext cx="6835932" cy="5674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92214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Las “nuevas” Humanidades son Digitales</a:t>
            </a:r>
            <a:endParaRPr lang="es-ES" dirty="0"/>
          </a:p>
        </p:txBody>
      </p:sp>
      <p:sp>
        <p:nvSpPr>
          <p:cNvPr id="3" name="2 Marcador de contenido"/>
          <p:cNvSpPr>
            <a:spLocks noGrp="1"/>
          </p:cNvSpPr>
          <p:nvPr>
            <p:ph idx="1"/>
          </p:nvPr>
        </p:nvSpPr>
        <p:spPr/>
        <p:txBody>
          <a:bodyPr/>
          <a:lstStyle/>
          <a:p>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40048"/>
            <a:ext cx="4123159" cy="425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55576" y="6381328"/>
            <a:ext cx="7992888" cy="261610"/>
          </a:xfrm>
          <a:prstGeom prst="rect">
            <a:avLst/>
          </a:prstGeom>
          <a:noFill/>
        </p:spPr>
        <p:txBody>
          <a:bodyPr wrap="square" rtlCol="0">
            <a:spAutoFit/>
          </a:bodyPr>
          <a:lstStyle/>
          <a:p>
            <a:pPr algn="ctr"/>
            <a:r>
              <a:rPr lang="es-ES" sz="1100" b="1" dirty="0" smtClean="0"/>
              <a:t>DH </a:t>
            </a:r>
            <a:r>
              <a:rPr lang="es-ES" sz="1100" b="1" dirty="0" err="1"/>
              <a:t>studieren</a:t>
            </a:r>
            <a:r>
              <a:rPr lang="es-ES" sz="1100" b="1" dirty="0"/>
              <a:t>! </a:t>
            </a:r>
            <a:r>
              <a:rPr lang="es-ES" sz="1100" dirty="0" smtClean="0"/>
              <a:t> </a:t>
            </a:r>
            <a:r>
              <a:rPr lang="de-DE" sz="1100" b="1" dirty="0" smtClean="0"/>
              <a:t>Auf </a:t>
            </a:r>
            <a:r>
              <a:rPr lang="de-DE" sz="1100" b="1" dirty="0"/>
              <a:t>dem Weg zu einem Kern- und Referenzcurriculum </a:t>
            </a:r>
            <a:r>
              <a:rPr lang="es-ES" sz="1100" b="1" dirty="0" err="1" smtClean="0"/>
              <a:t>Milestone</a:t>
            </a:r>
            <a:r>
              <a:rPr lang="es-ES" sz="1100" b="1" dirty="0" smtClean="0"/>
              <a:t> </a:t>
            </a:r>
            <a:r>
              <a:rPr lang="es-ES" sz="1100" b="1" dirty="0"/>
              <a:t>2.3.3 </a:t>
            </a:r>
            <a:r>
              <a:rPr lang="es-ES" sz="1100" dirty="0" smtClean="0">
                <a:hlinkClick r:id="rId3"/>
              </a:rPr>
              <a:t>www.dariah.de</a:t>
            </a:r>
            <a:r>
              <a:rPr lang="es-ES" sz="1100" dirty="0" smtClean="0"/>
              <a:t> </a:t>
            </a:r>
            <a:endParaRPr lang="es-ES" sz="1100" dirty="0"/>
          </a:p>
        </p:txBody>
      </p:sp>
      <p:pic>
        <p:nvPicPr>
          <p:cNvPr id="1028" name="Picture 4" descr="http://ilustracion.pixmac.es/4/dos-munecos-3d-de-instalar-un-signo-de-interrogacion-pixmac-ilustracion-12167629.jpg"/>
          <p:cNvPicPr>
            <a:picLocks noChangeAspect="1" noChangeArrowheads="1"/>
          </p:cNvPicPr>
          <p:nvPr/>
        </p:nvPicPr>
        <p:blipFill rotWithShape="1">
          <a:blip r:embed="rId4">
            <a:extLst>
              <a:ext uri="{28A0092B-C50C-407E-A947-70E740481C1C}">
                <a14:useLocalDpi xmlns:a14="http://schemas.microsoft.com/office/drawing/2010/main" val="0"/>
              </a:ext>
            </a:extLst>
          </a:blip>
          <a:srcRect b="6393"/>
          <a:stretch/>
        </p:blipFill>
        <p:spPr bwMode="auto">
          <a:xfrm>
            <a:off x="5724128" y="2276872"/>
            <a:ext cx="2838400" cy="237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307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37519" y="1587664"/>
            <a:ext cx="7051675" cy="3970703"/>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title"/>
          </p:nvPr>
        </p:nvSpPr>
        <p:spPr>
          <a:xfrm>
            <a:off x="574636" y="908720"/>
            <a:ext cx="6777443" cy="1143000"/>
          </a:xfrm>
        </p:spPr>
        <p:txBody>
          <a:bodyPr/>
          <a:lstStyle/>
          <a:p>
            <a:pPr algn="l"/>
            <a:r>
              <a:rPr lang="es-ES" sz="2400" dirty="0">
                <a:latin typeface="Century Gothic" panose="020B0502020202020204" pitchFamily="34" charset="0"/>
                <a:cs typeface="+mj-cs"/>
              </a:rPr>
              <a:t>POSTDATA: </a:t>
            </a:r>
            <a:r>
              <a:rPr lang="es-ES" sz="2400" dirty="0" err="1" smtClean="0">
                <a:latin typeface="Century Gothic" panose="020B0502020202020204" pitchFamily="34" charset="0"/>
                <a:cs typeface="+mj-cs"/>
              </a:rPr>
              <a:t>POetry</a:t>
            </a:r>
            <a:r>
              <a:rPr lang="es-ES" sz="2400" dirty="0" smtClean="0">
                <a:latin typeface="Century Gothic" panose="020B0502020202020204" pitchFamily="34" charset="0"/>
                <a:cs typeface="+mj-cs"/>
              </a:rPr>
              <a:t> </a:t>
            </a:r>
            <a:r>
              <a:rPr lang="es-ES" sz="2400" dirty="0" err="1">
                <a:latin typeface="Century Gothic" panose="020B0502020202020204" pitchFamily="34" charset="0"/>
                <a:cs typeface="+mj-cs"/>
              </a:rPr>
              <a:t>STandardization</a:t>
            </a:r>
            <a:r>
              <a:rPr lang="es-ES" sz="2400" dirty="0">
                <a:latin typeface="Century Gothic" panose="020B0502020202020204" pitchFamily="34" charset="0"/>
                <a:cs typeface="+mj-cs"/>
              </a:rPr>
              <a:t> </a:t>
            </a:r>
            <a:r>
              <a:rPr lang="es-ES" sz="2400" dirty="0" smtClean="0">
                <a:latin typeface="Century Gothic" panose="020B0502020202020204" pitchFamily="34" charset="0"/>
                <a:cs typeface="+mj-cs"/>
              </a:rPr>
              <a:t>and </a:t>
            </a:r>
            <a:r>
              <a:rPr lang="es-ES" sz="2400" dirty="0" err="1">
                <a:latin typeface="Century Gothic" panose="020B0502020202020204" pitchFamily="34" charset="0"/>
              </a:rPr>
              <a:t>Linked</a:t>
            </a:r>
            <a:r>
              <a:rPr lang="es-ES" sz="2400" dirty="0">
                <a:solidFill>
                  <a:srgbClr val="C00000"/>
                </a:solidFill>
                <a:latin typeface="Century Gothic" panose="020B0502020202020204" pitchFamily="34" charset="0"/>
              </a:rPr>
              <a:t> </a:t>
            </a:r>
            <a:r>
              <a:rPr lang="es-ES" sz="2400" dirty="0">
                <a:latin typeface="Century Gothic" panose="020B0502020202020204" pitchFamily="34" charset="0"/>
              </a:rPr>
              <a:t>Open DATA</a:t>
            </a:r>
            <a:r>
              <a:rPr lang="es-ES" sz="2400" b="0" dirty="0">
                <a:latin typeface="Century Gothic" panose="020B0502020202020204" pitchFamily="34" charset="0"/>
                <a:cs typeface="+mj-cs"/>
              </a:rPr>
              <a:t/>
            </a:r>
            <a:br>
              <a:rPr lang="es-ES" sz="2400" b="0" dirty="0">
                <a:latin typeface="Century Gothic" panose="020B0502020202020204" pitchFamily="34" charset="0"/>
                <a:cs typeface="+mj-cs"/>
              </a:rPr>
            </a:br>
            <a:r>
              <a:rPr lang="es-ES" sz="2400" b="0" dirty="0">
                <a:latin typeface="Century Gothic" panose="020B0502020202020204" pitchFamily="34" charset="0"/>
                <a:cs typeface="+mj-cs"/>
              </a:rPr>
              <a:t/>
            </a:r>
            <a:br>
              <a:rPr lang="es-ES" sz="2400" b="0" dirty="0">
                <a:latin typeface="Century Gothic" panose="020B0502020202020204" pitchFamily="34" charset="0"/>
                <a:cs typeface="+mj-cs"/>
              </a:rPr>
            </a:br>
            <a:r>
              <a:rPr lang="es-ES" sz="2400" b="0" dirty="0">
                <a:latin typeface="Century Gothic" panose="020B0502020202020204" pitchFamily="34" charset="0"/>
                <a:cs typeface="+mj-cs"/>
              </a:rPr>
              <a:t/>
            </a:r>
            <a:br>
              <a:rPr lang="es-ES" sz="2400" b="0" dirty="0">
                <a:latin typeface="Century Gothic" panose="020B0502020202020204" pitchFamily="34" charset="0"/>
                <a:cs typeface="+mj-cs"/>
              </a:rPr>
            </a:br>
            <a:endParaRPr lang="es-ES" sz="2400" b="0" dirty="0">
              <a:latin typeface="Century Gothic" panose="020B0502020202020204" pitchFamily="34" charset="0"/>
              <a:cs typeface="+mj-cs"/>
            </a:endParaRPr>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2200" y="3573016"/>
            <a:ext cx="2520280" cy="2404214"/>
          </a:xfrm>
        </p:spPr>
      </p:pic>
      <p:sp>
        <p:nvSpPr>
          <p:cNvPr id="3" name="Rectángulo 2"/>
          <p:cNvSpPr/>
          <p:nvPr/>
        </p:nvSpPr>
        <p:spPr>
          <a:xfrm>
            <a:off x="2195736" y="6211669"/>
            <a:ext cx="4572000" cy="461665"/>
          </a:xfrm>
          <a:prstGeom prst="rect">
            <a:avLst/>
          </a:prstGeom>
        </p:spPr>
        <p:txBody>
          <a:bodyPr>
            <a:spAutoFit/>
          </a:bodyPr>
          <a:lstStyle/>
          <a:p>
            <a:r>
              <a:rPr lang="es-ES" sz="2400" dirty="0" smtClean="0">
                <a:solidFill>
                  <a:schemeClr val="bg1"/>
                </a:solidFill>
                <a:latin typeface="Century Gothic" panose="020B0502020202020204" pitchFamily="34" charset="0"/>
              </a:rPr>
              <a:t>ERC-STG-2015 2016-2020</a:t>
            </a:r>
            <a:endParaRPr lang="es-ES" sz="2400" dirty="0">
              <a:solidFill>
                <a:schemeClr val="bg1"/>
              </a:solidFill>
            </a:endParaRPr>
          </a:p>
        </p:txBody>
      </p:sp>
    </p:spTree>
    <p:extLst>
      <p:ext uri="{BB962C8B-B14F-4D97-AF65-F5344CB8AC3E}">
        <p14:creationId xmlns:p14="http://schemas.microsoft.com/office/powerpoint/2010/main" val="215082886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custDataLst>
              <p:tags r:id="rId1"/>
            </p:custDataLst>
          </p:nvPr>
        </p:nvSpPr>
        <p:spPr bwMode="gray">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s-ES" dirty="0">
              <a:latin typeface="Century Gothic" panose="020B0502020202020204" pitchFamily="34" charset="0"/>
            </a:endParaRPr>
          </a:p>
        </p:txBody>
      </p:sp>
      <p:sp>
        <p:nvSpPr>
          <p:cNvPr id="3" name="Rectángulo 2"/>
          <p:cNvSpPr/>
          <p:nvPr/>
        </p:nvSpPr>
        <p:spPr>
          <a:xfrm>
            <a:off x="3003558" y="6237312"/>
            <a:ext cx="3136884" cy="461665"/>
          </a:xfrm>
          <a:prstGeom prst="rect">
            <a:avLst/>
          </a:prstGeom>
        </p:spPr>
        <p:txBody>
          <a:bodyPr wrap="none">
            <a:spAutoFit/>
          </a:bodyPr>
          <a:lstStyle/>
          <a:p>
            <a:r>
              <a:rPr lang="es-ES" sz="2400" dirty="0">
                <a:solidFill>
                  <a:schemeClr val="bg1"/>
                </a:solidFill>
              </a:rPr>
              <a:t>http://www.bieses.net/</a:t>
            </a:r>
          </a:p>
        </p:txBody>
      </p:sp>
      <p:sp>
        <p:nvSpPr>
          <p:cNvPr id="5" name="Rectángulo 4"/>
          <p:cNvSpPr/>
          <p:nvPr/>
        </p:nvSpPr>
        <p:spPr>
          <a:xfrm>
            <a:off x="1115616" y="532062"/>
            <a:ext cx="1715534" cy="707886"/>
          </a:xfrm>
          <a:prstGeom prst="rect">
            <a:avLst/>
          </a:prstGeom>
        </p:spPr>
        <p:txBody>
          <a:bodyPr wrap="none">
            <a:spAutoFit/>
          </a:bodyPr>
          <a:lstStyle/>
          <a:p>
            <a:r>
              <a:rPr lang="es-ES" sz="4000" b="1" dirty="0" smtClean="0">
                <a:latin typeface="Century Gothic" panose="020B0502020202020204" pitchFamily="34" charset="0"/>
                <a:ea typeface="+mj-ea"/>
                <a:cs typeface="+mj-cs"/>
              </a:rPr>
              <a:t>Bieses</a:t>
            </a:r>
            <a:endParaRPr lang="es-ES" sz="4000" b="1" dirty="0">
              <a:latin typeface="Century Gothic" panose="020B0502020202020204" pitchFamily="34" charset="0"/>
              <a:ea typeface="+mj-ea"/>
              <a:cs typeface="+mj-cs"/>
            </a:endParaRPr>
          </a:p>
        </p:txBody>
      </p:sp>
      <p:pic>
        <p:nvPicPr>
          <p:cNvPr id="2" name="Imagen 1"/>
          <p:cNvPicPr>
            <a:picLocks noChangeAspect="1"/>
          </p:cNvPicPr>
          <p:nvPr/>
        </p:nvPicPr>
        <p:blipFill rotWithShape="1">
          <a:blip r:embed="rId3"/>
          <a:srcRect l="8080" t="7185" r="9512" b="5157"/>
          <a:stretch/>
        </p:blipFill>
        <p:spPr>
          <a:xfrm>
            <a:off x="457200" y="1417638"/>
            <a:ext cx="6578329" cy="3934098"/>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029" y="4005064"/>
            <a:ext cx="2397771" cy="1922965"/>
          </a:xfrm>
          <a:prstGeom prst="rect">
            <a:avLst/>
          </a:prstGeom>
        </p:spPr>
      </p:pic>
    </p:spTree>
    <p:extLst>
      <p:ext uri="{BB962C8B-B14F-4D97-AF65-F5344CB8AC3E}">
        <p14:creationId xmlns:p14="http://schemas.microsoft.com/office/powerpoint/2010/main" val="4274920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231" y="1628800"/>
            <a:ext cx="9363576" cy="4577826"/>
          </a:xfrm>
          <a:prstGeom prst="rect">
            <a:avLst/>
          </a:prstGeom>
        </p:spPr>
      </p:pic>
      <p:sp>
        <p:nvSpPr>
          <p:cNvPr id="5" name="Título 4"/>
          <p:cNvSpPr>
            <a:spLocks noGrp="1"/>
          </p:cNvSpPr>
          <p:nvPr>
            <p:ph type="ctrTitle"/>
          </p:nvPr>
        </p:nvSpPr>
        <p:spPr>
          <a:xfrm>
            <a:off x="179512" y="1340768"/>
            <a:ext cx="9433048" cy="2387600"/>
          </a:xfrm>
        </p:spPr>
        <p:txBody>
          <a:bodyPr>
            <a:normAutofit/>
          </a:bodyPr>
          <a:lstStyle/>
          <a:p>
            <a:pPr algn="l"/>
            <a:r>
              <a:rPr lang="es-ES" sz="5400" b="1" dirty="0" smtClean="0">
                <a:solidFill>
                  <a:srgbClr val="A40000"/>
                </a:solidFill>
                <a:latin typeface="Century Gothic" panose="020B0502020202020204" pitchFamily="34" charset="0"/>
              </a:rPr>
              <a:t>DIFUSIÓN E INTERNACIONALIZACIÓN</a:t>
            </a:r>
            <a:endParaRPr lang="es-ES" sz="5400" b="1" dirty="0">
              <a:solidFill>
                <a:srgbClr val="A40000"/>
              </a:solidFill>
              <a:latin typeface="Century Gothic" panose="020B0502020202020204" pitchFamily="34" charset="0"/>
            </a:endParaRPr>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23195263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stretch>
            <a:fillRect/>
          </a:stretch>
        </p:blipFill>
        <p:spPr>
          <a:xfrm>
            <a:off x="107504" y="244643"/>
            <a:ext cx="7128792" cy="5742986"/>
          </a:xfrm>
          <a:prstGeom prst="rect">
            <a:avLst/>
          </a:prstGeom>
        </p:spPr>
      </p:pic>
      <p:sp>
        <p:nvSpPr>
          <p:cNvPr id="5" name="Marcador de contenido 6"/>
          <p:cNvSpPr txBox="1">
            <a:spLocks/>
          </p:cNvSpPr>
          <p:nvPr/>
        </p:nvSpPr>
        <p:spPr>
          <a:xfrm>
            <a:off x="2297028" y="764704"/>
            <a:ext cx="486003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Euphemia UCAS"/>
                <a:ea typeface="+mn-ea"/>
                <a:cs typeface="Euphemia UCA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Euphemia UCAS"/>
                <a:ea typeface="+mn-ea"/>
                <a:cs typeface="Euphemia UCA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Euphemia UCAS"/>
                <a:ea typeface="+mn-ea"/>
                <a:cs typeface="Euphemia UCA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Euphemia UCA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Euphemia UCA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s-ES" sz="2800" u="sng" dirty="0" smtClean="0">
                <a:solidFill>
                  <a:srgbClr val="C00000"/>
                </a:solidFill>
              </a:rPr>
              <a:t>www.dayofdh2015.uned.es </a:t>
            </a:r>
            <a:endParaRPr lang="es-ES" sz="2800" u="sng" dirty="0">
              <a:solidFill>
                <a:srgbClr val="C00000"/>
              </a:solidFill>
            </a:endParaRPr>
          </a:p>
        </p:txBody>
      </p:sp>
      <p:sp>
        <p:nvSpPr>
          <p:cNvPr id="6" name="Rectángulo 5"/>
          <p:cNvSpPr/>
          <p:nvPr/>
        </p:nvSpPr>
        <p:spPr>
          <a:xfrm>
            <a:off x="2843808" y="6246080"/>
            <a:ext cx="4182299" cy="523220"/>
          </a:xfrm>
          <a:prstGeom prst="rect">
            <a:avLst/>
          </a:prstGeom>
        </p:spPr>
        <p:txBody>
          <a:bodyPr wrap="none">
            <a:spAutoFit/>
          </a:bodyPr>
          <a:lstStyle/>
          <a:p>
            <a:r>
              <a:rPr lang="es-ES" sz="2800" dirty="0">
                <a:solidFill>
                  <a:schemeClr val="bg1"/>
                </a:solidFill>
              </a:rPr>
              <a:t>www.dayofdh2015.uned.es</a:t>
            </a:r>
          </a:p>
        </p:txBody>
      </p:sp>
    </p:spTree>
    <p:extLst>
      <p:ext uri="{BB962C8B-B14F-4D97-AF65-F5344CB8AC3E}">
        <p14:creationId xmlns:p14="http://schemas.microsoft.com/office/powerpoint/2010/main" val="281922697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graphicFrame>
        <p:nvGraphicFramePr>
          <p:cNvPr id="6" name="Objeto 5"/>
          <p:cNvGraphicFramePr>
            <a:graphicFrameLocks noChangeAspect="1"/>
          </p:cNvGraphicFramePr>
          <p:nvPr>
            <p:extLst/>
          </p:nvPr>
        </p:nvGraphicFramePr>
        <p:xfrm>
          <a:off x="457200" y="188640"/>
          <a:ext cx="4680520" cy="6554776"/>
        </p:xfrm>
        <a:graphic>
          <a:graphicData uri="http://schemas.openxmlformats.org/presentationml/2006/ole">
            <mc:AlternateContent xmlns:mc="http://schemas.openxmlformats.org/markup-compatibility/2006">
              <mc:Choice xmlns:v="urn:schemas-microsoft-com:vml" Requires="v">
                <p:oleObj spid="_x0000_s1033" name="Acrobat Document" r:id="rId3" imgW="13496896" imgH="18897574" progId="AcroExch.Document.7">
                  <p:embed/>
                </p:oleObj>
              </mc:Choice>
              <mc:Fallback>
                <p:oleObj name="Acrobat Document" r:id="rId3" imgW="13496896" imgH="18897574" progId="AcroExch.Document.7">
                  <p:embed/>
                  <p:pic>
                    <p:nvPicPr>
                      <p:cNvPr id="0" name=""/>
                      <p:cNvPicPr/>
                      <p:nvPr/>
                    </p:nvPicPr>
                    <p:blipFill>
                      <a:blip r:embed="rId4"/>
                      <a:stretch>
                        <a:fillRect/>
                      </a:stretch>
                    </p:blipFill>
                    <p:spPr>
                      <a:xfrm>
                        <a:off x="457200" y="188640"/>
                        <a:ext cx="4680520" cy="6554776"/>
                      </a:xfrm>
                      <a:prstGeom prst="rect">
                        <a:avLst/>
                      </a:prstGeom>
                    </p:spPr>
                  </p:pic>
                </p:oleObj>
              </mc:Fallback>
            </mc:AlternateContent>
          </a:graphicData>
        </a:graphic>
      </p:graphicFrame>
      <p:sp>
        <p:nvSpPr>
          <p:cNvPr id="7" name="Marcador de contenido 6"/>
          <p:cNvSpPr>
            <a:spLocks noGrp="1"/>
          </p:cNvSpPr>
          <p:nvPr>
            <p:ph idx="1"/>
          </p:nvPr>
        </p:nvSpPr>
        <p:spPr>
          <a:xfrm>
            <a:off x="4860032" y="2924944"/>
            <a:ext cx="4211960" cy="4525963"/>
          </a:xfrm>
        </p:spPr>
        <p:txBody>
          <a:bodyPr>
            <a:normAutofit/>
          </a:bodyPr>
          <a:lstStyle/>
          <a:p>
            <a:pPr marL="0" indent="0" algn="r">
              <a:buNone/>
            </a:pPr>
            <a:r>
              <a:rPr lang="es-ES" sz="2800" u="sng" dirty="0" smtClean="0">
                <a:solidFill>
                  <a:srgbClr val="C00000"/>
                </a:solidFill>
              </a:rPr>
              <a:t>www.hdh2015.linhd.es </a:t>
            </a:r>
            <a:endParaRPr lang="es-ES" sz="2800" u="sng" dirty="0">
              <a:solidFill>
                <a:srgbClr val="C00000"/>
              </a:solidFill>
            </a:endParaRPr>
          </a:p>
        </p:txBody>
      </p:sp>
    </p:spTree>
    <p:extLst>
      <p:ext uri="{BB962C8B-B14F-4D97-AF65-F5344CB8AC3E}">
        <p14:creationId xmlns:p14="http://schemas.microsoft.com/office/powerpoint/2010/main" val="115827060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79512" y="1268760"/>
            <a:ext cx="6687665" cy="4724032"/>
          </a:xfrm>
          <a:prstGeom prst="round2DiagRect">
            <a:avLst>
              <a:gd name="adj1" fmla="val 16667"/>
              <a:gd name="adj2" fmla="val 12383"/>
            </a:avLst>
          </a:prstGeom>
          <a:ln w="88900" cap="sq">
            <a:solidFill>
              <a:srgbClr val="FFFFFF"/>
            </a:solidFill>
            <a:miter lim="800000"/>
          </a:ln>
          <a:effectLst>
            <a:outerShdw blurRad="254000" algn="tl" rotWithShape="0">
              <a:srgbClr val="000000">
                <a:alpha val="43000"/>
              </a:srgbClr>
            </a:outerShdw>
          </a:effectLst>
        </p:spPr>
      </p:pic>
      <p:sp>
        <p:nvSpPr>
          <p:cNvPr id="7" name="Rectángulo 6"/>
          <p:cNvSpPr/>
          <p:nvPr/>
        </p:nvSpPr>
        <p:spPr>
          <a:xfrm>
            <a:off x="5933856" y="3284983"/>
            <a:ext cx="3103000" cy="2448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contenido 7"/>
          <p:cNvSpPr txBox="1">
            <a:spLocks/>
          </p:cNvSpPr>
          <p:nvPr/>
        </p:nvSpPr>
        <p:spPr>
          <a:xfrm>
            <a:off x="5940152" y="3284983"/>
            <a:ext cx="3103000" cy="2448273"/>
          </a:xfrm>
          <a:prstGeom prst="rect">
            <a:avLst/>
          </a:prstGeom>
          <a:solidFill>
            <a:srgbClr val="9F1903">
              <a:alpha val="54118"/>
            </a:srgbClr>
          </a:solidFill>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smtClean="0">
                <a:latin typeface="Century Gothic" panose="020B0502020202020204" pitchFamily="34" charset="0"/>
              </a:rPr>
              <a:t>Infraestructura colaborativa con otros centros de prestigio nacionales: </a:t>
            </a:r>
          </a:p>
          <a:p>
            <a:pPr lvl="1"/>
            <a:r>
              <a:rPr lang="es-ES" sz="2000" dirty="0" smtClean="0">
                <a:latin typeface="Century Gothic" panose="020B0502020202020204" pitchFamily="34" charset="0"/>
              </a:rPr>
              <a:t>IULA-UPF</a:t>
            </a:r>
            <a:endParaRPr lang="es-ES" sz="2000" dirty="0">
              <a:latin typeface="Century Gothic" panose="020B0502020202020204" pitchFamily="34" charset="0"/>
            </a:endParaRPr>
          </a:p>
          <a:p>
            <a:pPr lvl="1"/>
            <a:r>
              <a:rPr lang="es-ES" sz="2000" dirty="0">
                <a:latin typeface="Century Gothic" panose="020B0502020202020204" pitchFamily="34" charset="0"/>
              </a:rPr>
              <a:t>IXA-UPV</a:t>
            </a:r>
          </a:p>
        </p:txBody>
      </p:sp>
      <p:sp>
        <p:nvSpPr>
          <p:cNvPr id="2" name="Título 1"/>
          <p:cNvSpPr>
            <a:spLocks noGrp="1"/>
          </p:cNvSpPr>
          <p:nvPr>
            <p:ph type="title"/>
          </p:nvPr>
        </p:nvSpPr>
        <p:spPr/>
        <p:txBody>
          <a:bodyPr/>
          <a:lstStyle/>
          <a:p>
            <a:r>
              <a:rPr lang="es-ES" dirty="0" err="1" smtClean="0"/>
              <a:t>Clarin</a:t>
            </a:r>
            <a:r>
              <a:rPr lang="es-ES" dirty="0" smtClean="0"/>
              <a:t> </a:t>
            </a:r>
            <a:r>
              <a:rPr lang="es-ES" dirty="0" err="1" smtClean="0"/>
              <a:t>Knowledge</a:t>
            </a:r>
            <a:r>
              <a:rPr lang="es-ES" dirty="0" smtClean="0"/>
              <a:t> Center</a:t>
            </a:r>
            <a:endParaRPr lang="es-ES" dirty="0"/>
          </a:p>
        </p:txBody>
      </p:sp>
      <p:sp>
        <p:nvSpPr>
          <p:cNvPr id="8" name="2 Marcador de contenido"/>
          <p:cNvSpPr txBox="1">
            <a:spLocks/>
          </p:cNvSpPr>
          <p:nvPr/>
        </p:nvSpPr>
        <p:spPr>
          <a:xfrm>
            <a:off x="456481" y="6165288"/>
            <a:ext cx="7467840" cy="50405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Euphemia UCAS"/>
                <a:ea typeface="+mn-ea"/>
                <a:cs typeface="Euphemia UCA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Euphemia UCAS"/>
                <a:ea typeface="+mn-ea"/>
                <a:cs typeface="Euphemia UCA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Euphemia UCAS"/>
                <a:ea typeface="+mn-ea"/>
                <a:cs typeface="Euphemia UCA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Euphemia UCA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Euphemia UCA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ES" dirty="0" smtClean="0">
                <a:solidFill>
                  <a:schemeClr val="bg1"/>
                </a:solidFill>
              </a:rPr>
              <a:t>www.clarin.eu</a:t>
            </a:r>
            <a:r>
              <a:rPr lang="es-ES" dirty="0" smtClean="0"/>
              <a:t>   </a:t>
            </a:r>
          </a:p>
        </p:txBody>
      </p:sp>
    </p:spTree>
    <p:extLst>
      <p:ext uri="{BB962C8B-B14F-4D97-AF65-F5344CB8AC3E}">
        <p14:creationId xmlns:p14="http://schemas.microsoft.com/office/powerpoint/2010/main" val="99404934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3662548"/>
            <a:ext cx="3896826" cy="1548322"/>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637" y="1404581"/>
            <a:ext cx="5999659" cy="2266106"/>
          </a:xfrm>
          <a:prstGeom prst="rect">
            <a:avLst/>
          </a:prstGeom>
        </p:spPr>
      </p:pic>
      <p:sp>
        <p:nvSpPr>
          <p:cNvPr id="4" name="Título 3"/>
          <p:cNvSpPr>
            <a:spLocks noGrp="1"/>
          </p:cNvSpPr>
          <p:nvPr>
            <p:ph type="title"/>
          </p:nvPr>
        </p:nvSpPr>
        <p:spPr/>
        <p:txBody>
          <a:bodyPr/>
          <a:lstStyle/>
          <a:p>
            <a:r>
              <a:rPr lang="es-ES" dirty="0" smtClean="0"/>
              <a:t>En el mundo hispánico</a:t>
            </a:r>
            <a:endParaRPr lang="es-ES" dirty="0"/>
          </a:p>
        </p:txBody>
      </p:sp>
      <p:pic>
        <p:nvPicPr>
          <p:cNvPr id="9" name="Picture 2" descr="http://dirtdirectory.org/sites/default/files/dirt.png"/>
          <p:cNvPicPr>
            <a:picLocks noChangeAspect="1" noChangeArrowheads="1"/>
          </p:cNvPicPr>
          <p:nvPr/>
        </p:nvPicPr>
        <p:blipFill>
          <a:blip r:embed="rId4" cstate="print"/>
          <a:srcRect/>
          <a:stretch>
            <a:fillRect/>
          </a:stretch>
        </p:blipFill>
        <p:spPr bwMode="auto">
          <a:xfrm>
            <a:off x="1647006" y="4045580"/>
            <a:ext cx="2088000" cy="1143480"/>
          </a:xfrm>
          <a:prstGeom prst="rect">
            <a:avLst/>
          </a:prstGeom>
          <a:noFill/>
          <a:ln w="9525">
            <a:noFill/>
            <a:miter lim="800000"/>
            <a:headEnd/>
            <a:tailEnd/>
          </a:ln>
        </p:spPr>
      </p:pic>
      <p:sp>
        <p:nvSpPr>
          <p:cNvPr id="10" name="1 Título"/>
          <p:cNvSpPr txBox="1">
            <a:spLocks/>
          </p:cNvSpPr>
          <p:nvPr/>
        </p:nvSpPr>
        <p:spPr>
          <a:xfrm>
            <a:off x="1934174" y="4992453"/>
            <a:ext cx="52669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Century Gothic"/>
                <a:ea typeface="+mj-ea"/>
                <a:cs typeface="Century Gothic"/>
              </a:defRPr>
            </a:lvl1pPr>
          </a:lstStyle>
          <a:p>
            <a:r>
              <a:rPr lang="es-ES" smtClean="0">
                <a:hlinkClick r:id="rId5"/>
              </a:rPr>
              <a:t>MHeDI</a:t>
            </a:r>
            <a:endParaRPr lang="es-ES" dirty="0" smtClean="0"/>
          </a:p>
        </p:txBody>
      </p:sp>
    </p:spTree>
    <p:extLst>
      <p:ext uri="{BB962C8B-B14F-4D97-AF65-F5344CB8AC3E}">
        <p14:creationId xmlns:p14="http://schemas.microsoft.com/office/powerpoint/2010/main" val="232608990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772816"/>
            <a:ext cx="8740132" cy="4273026"/>
          </a:xfrm>
          <a:prstGeom prst="rect">
            <a:avLst/>
          </a:prstGeom>
        </p:spPr>
      </p:pic>
      <p:sp>
        <p:nvSpPr>
          <p:cNvPr id="5" name="Título 4"/>
          <p:cNvSpPr>
            <a:spLocks noGrp="1"/>
          </p:cNvSpPr>
          <p:nvPr>
            <p:ph type="ctrTitle"/>
          </p:nvPr>
        </p:nvSpPr>
        <p:spPr>
          <a:xfrm>
            <a:off x="827584" y="1122363"/>
            <a:ext cx="7173416" cy="2387600"/>
          </a:xfrm>
        </p:spPr>
        <p:txBody>
          <a:bodyPr>
            <a:normAutofit/>
          </a:bodyPr>
          <a:lstStyle/>
          <a:p>
            <a:pPr algn="l"/>
            <a:r>
              <a:rPr lang="es-ES" sz="6600" b="1" dirty="0" smtClean="0">
                <a:solidFill>
                  <a:srgbClr val="A40000"/>
                </a:solidFill>
                <a:latin typeface="Century Gothic" panose="020B0502020202020204" pitchFamily="34" charset="0"/>
              </a:rPr>
              <a:t>FORMACIÓN</a:t>
            </a:r>
            <a:endParaRPr lang="es-ES" sz="6600" b="1" dirty="0">
              <a:solidFill>
                <a:srgbClr val="A40000"/>
              </a:solidFill>
              <a:latin typeface="Century Gothic" panose="020B0502020202020204" pitchFamily="34" charset="0"/>
            </a:endParaRPr>
          </a:p>
        </p:txBody>
      </p:sp>
      <p:sp>
        <p:nvSpPr>
          <p:cNvPr id="6" name="Subtítulo 5"/>
          <p:cNvSpPr>
            <a:spLocks noGrp="1"/>
          </p:cNvSpPr>
          <p:nvPr>
            <p:ph type="subTitle" idx="1"/>
          </p:nvPr>
        </p:nvSpPr>
        <p:spPr/>
        <p:txBody>
          <a:bodyPr/>
          <a:lstStyle/>
          <a:p>
            <a:endParaRPr lang="es-ES"/>
          </a:p>
        </p:txBody>
      </p:sp>
    </p:spTree>
    <p:extLst>
      <p:ext uri="{BB962C8B-B14F-4D97-AF65-F5344CB8AC3E}">
        <p14:creationId xmlns:p14="http://schemas.microsoft.com/office/powerpoint/2010/main" val="428569629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DH@Madrid</a:t>
            </a:r>
            <a:r>
              <a:rPr lang="es-ES" dirty="0" smtClean="0"/>
              <a:t> </a:t>
            </a:r>
            <a:r>
              <a:rPr lang="es-ES" dirty="0" err="1" smtClean="0"/>
              <a:t>Summer</a:t>
            </a:r>
            <a:r>
              <a:rPr lang="es-ES" dirty="0" smtClean="0"/>
              <a:t> </a:t>
            </a:r>
            <a:r>
              <a:rPr lang="es-ES" dirty="0" err="1" smtClean="0"/>
              <a:t>School</a:t>
            </a:r>
            <a:endParaRPr lang="es-ES" dirty="0"/>
          </a:p>
        </p:txBody>
      </p:sp>
      <p:pic>
        <p:nvPicPr>
          <p:cNvPr id="4" name="Imagen 3"/>
          <p:cNvPicPr>
            <a:picLocks noChangeAspect="1"/>
          </p:cNvPicPr>
          <p:nvPr/>
        </p:nvPicPr>
        <p:blipFill rotWithShape="1">
          <a:blip r:embed="rId2"/>
          <a:srcRect t="22317"/>
          <a:stretch/>
        </p:blipFill>
        <p:spPr>
          <a:xfrm>
            <a:off x="457200" y="1417639"/>
            <a:ext cx="8229600" cy="1522126"/>
          </a:xfrm>
          <a:prstGeom prst="rect">
            <a:avLst/>
          </a:prstGeom>
        </p:spPr>
      </p:pic>
      <p:pic>
        <p:nvPicPr>
          <p:cNvPr id="5" name="Marcador de contenido 4"/>
          <p:cNvPicPr>
            <a:picLocks noChangeAspect="1"/>
          </p:cNvPicPr>
          <p:nvPr/>
        </p:nvPicPr>
        <p:blipFill rotWithShape="1">
          <a:blip r:embed="rId3" cstate="print">
            <a:extLst>
              <a:ext uri="{28A0092B-C50C-407E-A947-70E740481C1C}">
                <a14:useLocalDpi xmlns:a14="http://schemas.microsoft.com/office/drawing/2010/main" val="0"/>
              </a:ext>
            </a:extLst>
          </a:blip>
          <a:srcRect t="4617" b="8695"/>
          <a:stretch/>
        </p:blipFill>
        <p:spPr>
          <a:xfrm>
            <a:off x="457200" y="2626653"/>
            <a:ext cx="8229600" cy="1948246"/>
          </a:xfrm>
          <a:prstGeom prst="rect">
            <a:avLst/>
          </a:prstGeom>
        </p:spPr>
      </p:pic>
      <p:sp>
        <p:nvSpPr>
          <p:cNvPr id="6" name="CuadroTexto 5"/>
          <p:cNvSpPr txBox="1"/>
          <p:nvPr/>
        </p:nvSpPr>
        <p:spPr>
          <a:xfrm>
            <a:off x="477406" y="1554414"/>
            <a:ext cx="864096" cy="461665"/>
          </a:xfrm>
          <a:prstGeom prst="rect">
            <a:avLst/>
          </a:prstGeom>
          <a:solidFill>
            <a:schemeClr val="accent2">
              <a:lumMod val="75000"/>
              <a:alpha val="76078"/>
            </a:schemeClr>
          </a:solidFill>
        </p:spPr>
        <p:txBody>
          <a:bodyPr wrap="square" rtlCol="0">
            <a:spAutoFit/>
          </a:bodyPr>
          <a:lstStyle/>
          <a:p>
            <a:r>
              <a:rPr lang="es-ES" sz="2400" dirty="0" smtClean="0">
                <a:solidFill>
                  <a:schemeClr val="bg1"/>
                </a:solidFill>
              </a:rPr>
              <a:t>2014</a:t>
            </a:r>
            <a:endParaRPr lang="es-ES" sz="2400" dirty="0">
              <a:solidFill>
                <a:schemeClr val="bg1"/>
              </a:solidFill>
            </a:endParaRPr>
          </a:p>
        </p:txBody>
      </p:sp>
      <p:sp>
        <p:nvSpPr>
          <p:cNvPr id="7" name="CuadroTexto 6"/>
          <p:cNvSpPr txBox="1"/>
          <p:nvPr/>
        </p:nvSpPr>
        <p:spPr>
          <a:xfrm>
            <a:off x="477406" y="2708932"/>
            <a:ext cx="864096" cy="461665"/>
          </a:xfrm>
          <a:prstGeom prst="rect">
            <a:avLst/>
          </a:prstGeom>
          <a:solidFill>
            <a:schemeClr val="accent2">
              <a:lumMod val="75000"/>
              <a:alpha val="76078"/>
            </a:schemeClr>
          </a:solidFill>
        </p:spPr>
        <p:txBody>
          <a:bodyPr wrap="square" rtlCol="0">
            <a:spAutoFit/>
          </a:bodyPr>
          <a:lstStyle/>
          <a:p>
            <a:r>
              <a:rPr lang="es-ES" sz="2400" dirty="0" smtClean="0">
                <a:solidFill>
                  <a:schemeClr val="bg1"/>
                </a:solidFill>
              </a:rPr>
              <a:t>2015</a:t>
            </a:r>
            <a:endParaRPr lang="es-ES" sz="2400" dirty="0">
              <a:solidFill>
                <a:schemeClr val="bg1"/>
              </a:solidFill>
            </a:endParaRPr>
          </a:p>
        </p:txBody>
      </p:sp>
      <p:pic>
        <p:nvPicPr>
          <p:cNvPr id="3" name="Imagen 2"/>
          <p:cNvPicPr>
            <a:picLocks noChangeAspect="1"/>
          </p:cNvPicPr>
          <p:nvPr/>
        </p:nvPicPr>
        <p:blipFill rotWithShape="1">
          <a:blip r:embed="rId4"/>
          <a:srcRect t="42343"/>
          <a:stretch/>
        </p:blipFill>
        <p:spPr>
          <a:xfrm>
            <a:off x="457200" y="4574899"/>
            <a:ext cx="8229600" cy="1350138"/>
          </a:xfrm>
          <a:prstGeom prst="rect">
            <a:avLst/>
          </a:prstGeom>
        </p:spPr>
      </p:pic>
      <p:sp>
        <p:nvSpPr>
          <p:cNvPr id="8" name="CuadroTexto 7"/>
          <p:cNvSpPr txBox="1"/>
          <p:nvPr/>
        </p:nvSpPr>
        <p:spPr>
          <a:xfrm>
            <a:off x="496779" y="4534320"/>
            <a:ext cx="864096" cy="461665"/>
          </a:xfrm>
          <a:prstGeom prst="rect">
            <a:avLst/>
          </a:prstGeom>
          <a:solidFill>
            <a:schemeClr val="accent2">
              <a:lumMod val="75000"/>
              <a:alpha val="76078"/>
            </a:schemeClr>
          </a:solidFill>
        </p:spPr>
        <p:txBody>
          <a:bodyPr wrap="square" rtlCol="0">
            <a:spAutoFit/>
          </a:bodyPr>
          <a:lstStyle/>
          <a:p>
            <a:r>
              <a:rPr lang="es-ES" sz="2400" dirty="0" smtClean="0">
                <a:solidFill>
                  <a:schemeClr val="bg1"/>
                </a:solidFill>
              </a:rPr>
              <a:t>2016</a:t>
            </a:r>
            <a:endParaRPr lang="es-ES" sz="2400" dirty="0">
              <a:solidFill>
                <a:schemeClr val="bg1"/>
              </a:solidFill>
            </a:endParaRPr>
          </a:p>
        </p:txBody>
      </p:sp>
    </p:spTree>
    <p:extLst>
      <p:ext uri="{BB962C8B-B14F-4D97-AF65-F5344CB8AC3E}">
        <p14:creationId xmlns:p14="http://schemas.microsoft.com/office/powerpoint/2010/main" val="424445198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Seminarios y talleres</a:t>
            </a:r>
            <a:endParaRPr lang="es-ES"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20372" b="23635"/>
          <a:stretch/>
        </p:blipFill>
        <p:spPr>
          <a:xfrm>
            <a:off x="970409" y="1244721"/>
            <a:ext cx="3046747" cy="1368152"/>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126" y="3501660"/>
            <a:ext cx="827963" cy="827963"/>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8752" y="1208100"/>
            <a:ext cx="2454499" cy="1507149"/>
          </a:xfrm>
          <a:prstGeom prst="rect">
            <a:avLst/>
          </a:prstGeom>
        </p:spPr>
      </p:pic>
      <p:sp>
        <p:nvSpPr>
          <p:cNvPr id="3" name="Rectángulo 2"/>
          <p:cNvSpPr/>
          <p:nvPr/>
        </p:nvSpPr>
        <p:spPr>
          <a:xfrm>
            <a:off x="4723009" y="5463169"/>
            <a:ext cx="4182669" cy="369332"/>
          </a:xfrm>
          <a:prstGeom prst="rect">
            <a:avLst/>
          </a:prstGeom>
          <a:solidFill>
            <a:srgbClr val="C00000">
              <a:alpha val="47843"/>
            </a:srgbClr>
          </a:solidFill>
        </p:spPr>
        <p:txBody>
          <a:bodyPr wrap="square">
            <a:spAutoFit/>
          </a:bodyPr>
          <a:lstStyle/>
          <a:p>
            <a:r>
              <a:rPr lang="es-ES" b="1" dirty="0"/>
              <a:t>XML-TEI </a:t>
            </a:r>
            <a:r>
              <a:rPr lang="es-ES" b="1" dirty="0" smtClean="0"/>
              <a:t>para </a:t>
            </a:r>
            <a:r>
              <a:rPr lang="es-ES" b="1" dirty="0"/>
              <a:t>poesía medieval castellana </a:t>
            </a:r>
            <a:endParaRPr lang="es-ES" dirty="0"/>
          </a:p>
        </p:txBody>
      </p:sp>
      <p:pic>
        <p:nvPicPr>
          <p:cNvPr id="8" name="Picture 2" descr="http://linhd.uned.es/wp-content/uploads/2014/03/remetcaslider2-1210x33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57" r="7142"/>
          <a:stretch/>
        </p:blipFill>
        <p:spPr bwMode="auto">
          <a:xfrm>
            <a:off x="5036399" y="4044696"/>
            <a:ext cx="3816424" cy="131679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723009" y="2908948"/>
            <a:ext cx="4443204" cy="369332"/>
          </a:xfrm>
          <a:prstGeom prst="rect">
            <a:avLst/>
          </a:prstGeom>
          <a:solidFill>
            <a:srgbClr val="C00000">
              <a:alpha val="47059"/>
            </a:srgbClr>
          </a:solidFill>
        </p:spPr>
        <p:txBody>
          <a:bodyPr wrap="none">
            <a:spAutoFit/>
          </a:bodyPr>
          <a:lstStyle/>
          <a:p>
            <a:r>
              <a:rPr lang="es-ES" b="1" dirty="0"/>
              <a:t>Introducción a </a:t>
            </a:r>
            <a:r>
              <a:rPr lang="es-ES" b="1" dirty="0" smtClean="0"/>
              <a:t>la creación de bases </a:t>
            </a:r>
            <a:r>
              <a:rPr lang="es-ES" b="1" dirty="0"/>
              <a:t>de datos </a:t>
            </a:r>
            <a:endParaRPr lang="es-ES" dirty="0"/>
          </a:p>
        </p:txBody>
      </p:sp>
      <p:sp>
        <p:nvSpPr>
          <p:cNvPr id="11" name="Rectángulo 10"/>
          <p:cNvSpPr/>
          <p:nvPr/>
        </p:nvSpPr>
        <p:spPr>
          <a:xfrm>
            <a:off x="288045" y="5478558"/>
            <a:ext cx="4204000" cy="338554"/>
          </a:xfrm>
          <a:prstGeom prst="rect">
            <a:avLst/>
          </a:prstGeom>
          <a:solidFill>
            <a:srgbClr val="C00000">
              <a:alpha val="47843"/>
            </a:srgbClr>
          </a:solidFill>
        </p:spPr>
        <p:txBody>
          <a:bodyPr wrap="square">
            <a:spAutoFit/>
          </a:bodyPr>
          <a:lstStyle/>
          <a:p>
            <a:r>
              <a:rPr lang="es-ES" sz="1600" b="1" dirty="0" smtClean="0">
                <a:latin typeface="Euphemia UCAS"/>
              </a:rPr>
              <a:t>Creación de la biblioteca digital </a:t>
            </a:r>
            <a:r>
              <a:rPr lang="es-ES" sz="1600" b="1" dirty="0" err="1" smtClean="0">
                <a:latin typeface="Euphemia UCAS"/>
              </a:rPr>
              <a:t>Sapienza</a:t>
            </a:r>
            <a:endParaRPr lang="es-ES" sz="1600" dirty="0">
              <a:latin typeface="Euphemia UCAS"/>
            </a:endParaRPr>
          </a:p>
        </p:txBody>
      </p:sp>
      <p:pic>
        <p:nvPicPr>
          <p:cNvPr id="12" name="Marcador de contenido 6"/>
          <p:cNvPicPr/>
          <p:nvPr/>
        </p:nvPicPr>
        <p:blipFill rotWithShape="1">
          <a:blip r:embed="rId6"/>
          <a:srcRect l="10746" t="30119" r="44939" b="22727"/>
          <a:stretch/>
        </p:blipFill>
        <p:spPr bwMode="auto">
          <a:xfrm>
            <a:off x="569746" y="3667752"/>
            <a:ext cx="3672408" cy="1578007"/>
          </a:xfrm>
          <a:prstGeom prst="rect">
            <a:avLst/>
          </a:prstGeom>
          <a:ln>
            <a:noFill/>
          </a:ln>
          <a:extLst>
            <a:ext uri="{53640926-AAD7-44d8-BBD7-CCE9431645EC}">
              <a14:shadowObscured xmlns:a14="http://schemas.microsoft.com/office/drawing/2010/main"/>
            </a:ext>
          </a:extLst>
        </p:spPr>
      </p:pic>
      <p:sp>
        <p:nvSpPr>
          <p:cNvPr id="13" name="Rectángulo 12"/>
          <p:cNvSpPr/>
          <p:nvPr/>
        </p:nvSpPr>
        <p:spPr>
          <a:xfrm>
            <a:off x="510723" y="2902005"/>
            <a:ext cx="3981322" cy="369332"/>
          </a:xfrm>
          <a:prstGeom prst="rect">
            <a:avLst/>
          </a:prstGeom>
          <a:solidFill>
            <a:srgbClr val="C00000">
              <a:alpha val="49020"/>
            </a:srgbClr>
          </a:solidFill>
        </p:spPr>
        <p:txBody>
          <a:bodyPr wrap="square">
            <a:spAutoFit/>
          </a:bodyPr>
          <a:lstStyle/>
          <a:p>
            <a:r>
              <a:rPr lang="es-ES" b="1" dirty="0" smtClean="0"/>
              <a:t>Workshop: La </a:t>
            </a:r>
            <a:r>
              <a:rPr lang="es-ES" b="1" dirty="0"/>
              <a:t>edición digital </a:t>
            </a:r>
            <a:r>
              <a:rPr lang="es-ES" b="1" dirty="0" smtClean="0"/>
              <a:t>académica</a:t>
            </a:r>
            <a:endParaRPr lang="es-ES" dirty="0"/>
          </a:p>
        </p:txBody>
      </p:sp>
      <p:cxnSp>
        <p:nvCxnSpPr>
          <p:cNvPr id="15" name="Conector recto 14"/>
          <p:cNvCxnSpPr/>
          <p:nvPr/>
        </p:nvCxnSpPr>
        <p:spPr>
          <a:xfrm>
            <a:off x="4608133" y="1196752"/>
            <a:ext cx="0" cy="480502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6" name="Conector recto 15"/>
          <p:cNvCxnSpPr/>
          <p:nvPr/>
        </p:nvCxnSpPr>
        <p:spPr>
          <a:xfrm>
            <a:off x="569746" y="3501008"/>
            <a:ext cx="7946751"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75734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ecx.images-amazon.com/images/G/01/kindle/dp/2012/KS/feature-reading._V398727981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8640"/>
            <a:ext cx="2664296" cy="346913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98587" y="3748390"/>
            <a:ext cx="3960440" cy="369332"/>
          </a:xfrm>
          <a:prstGeom prst="rect">
            <a:avLst/>
          </a:prstGeom>
          <a:noFill/>
        </p:spPr>
        <p:txBody>
          <a:bodyPr wrap="square" rtlCol="0">
            <a:spAutoFit/>
          </a:bodyPr>
          <a:lstStyle/>
          <a:p>
            <a:r>
              <a:rPr lang="es-ES" dirty="0" smtClean="0"/>
              <a:t>Cambios en los hábitos de lectura…</a:t>
            </a:r>
            <a:endParaRPr lang="es-ES" dirty="0"/>
          </a:p>
        </p:txBody>
      </p:sp>
    </p:spTree>
    <p:extLst>
      <p:ext uri="{BB962C8B-B14F-4D97-AF65-F5344CB8AC3E}">
        <p14:creationId xmlns:p14="http://schemas.microsoft.com/office/powerpoint/2010/main" val="248258761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404664"/>
            <a:ext cx="6777443" cy="1143000"/>
          </a:xfrm>
        </p:spPr>
        <p:txBody>
          <a:bodyPr/>
          <a:lstStyle/>
          <a:p>
            <a:pPr algn="l"/>
            <a:r>
              <a:rPr lang="es-ES" dirty="0" smtClean="0"/>
              <a:t>Títulos </a:t>
            </a:r>
            <a:r>
              <a:rPr lang="es-ES" dirty="0" smtClean="0"/>
              <a:t>propios</a:t>
            </a:r>
            <a:r>
              <a:rPr lang="es-ES" dirty="0"/>
              <a:t/>
            </a:r>
            <a:br>
              <a:rPr lang="es-ES" dirty="0"/>
            </a:br>
            <a:endParaRPr lang="es-ES" dirty="0"/>
          </a:p>
        </p:txBody>
      </p:sp>
      <p:pic>
        <p:nvPicPr>
          <p:cNvPr id="3076" name="Picture 4" descr="http://linhd.uned.es/wp-content/uploads/2014/03/banner_2ways-1030x26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665" y="1124744"/>
            <a:ext cx="8271552" cy="216024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649105" y="6309320"/>
            <a:ext cx="8352928" cy="369332"/>
          </a:xfrm>
          <a:prstGeom prst="rect">
            <a:avLst/>
          </a:prstGeom>
        </p:spPr>
        <p:txBody>
          <a:bodyPr wrap="square">
            <a:spAutoFit/>
          </a:bodyPr>
          <a:lstStyle/>
          <a:p>
            <a:r>
              <a:rPr lang="es-ES" dirty="0">
                <a:solidFill>
                  <a:schemeClr val="bg1"/>
                </a:solidFill>
              </a:rPr>
              <a:t>http://linhd.uned.es/p/titulo-propio-experto-profesional-en-humanidades-digitales/</a:t>
            </a:r>
          </a:p>
        </p:txBody>
      </p:sp>
      <p:pic>
        <p:nvPicPr>
          <p:cNvPr id="6" name="Marcador de contenido 4"/>
          <p:cNvPicPr>
            <a:picLocks/>
          </p:cNvPicPr>
          <p:nvPr/>
        </p:nvPicPr>
        <p:blipFill rotWithShape="1">
          <a:blip r:embed="rId3"/>
          <a:srcRect l="788" t="28017" r="1699" b="23286"/>
          <a:stretch/>
        </p:blipFill>
        <p:spPr bwMode="auto">
          <a:xfrm>
            <a:off x="464666" y="3429000"/>
            <a:ext cx="8271552" cy="2461331"/>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1043608" y="2941494"/>
            <a:ext cx="2592288" cy="830997"/>
          </a:xfrm>
          <a:prstGeom prst="rect">
            <a:avLst/>
          </a:prstGeom>
          <a:solidFill>
            <a:srgbClr val="953735">
              <a:alpha val="94118"/>
            </a:srgbClr>
          </a:solidFill>
          <a:ln>
            <a:solidFill>
              <a:schemeClr val="bg1"/>
            </a:solidFill>
          </a:ln>
        </p:spPr>
        <p:txBody>
          <a:bodyPr wrap="square" rtlCol="0">
            <a:spAutoFit/>
          </a:bodyPr>
          <a:lstStyle/>
          <a:p>
            <a:r>
              <a:rPr lang="es-ES" sz="2400" dirty="0" smtClean="0">
                <a:solidFill>
                  <a:schemeClr val="bg1"/>
                </a:solidFill>
              </a:rPr>
              <a:t>Enero-septiembre</a:t>
            </a:r>
          </a:p>
          <a:p>
            <a:r>
              <a:rPr lang="es-ES" sz="2400" dirty="0" smtClean="0">
                <a:solidFill>
                  <a:schemeClr val="bg1"/>
                </a:solidFill>
              </a:rPr>
              <a:t>30 Créditos</a:t>
            </a:r>
            <a:endParaRPr lang="es-ES" sz="2400" dirty="0">
              <a:solidFill>
                <a:schemeClr val="bg1"/>
              </a:solidFill>
            </a:endParaRPr>
          </a:p>
        </p:txBody>
      </p:sp>
    </p:spTree>
    <p:extLst>
      <p:ext uri="{BB962C8B-B14F-4D97-AF65-F5344CB8AC3E}">
        <p14:creationId xmlns:p14="http://schemas.microsoft.com/office/powerpoint/2010/main" val="310280444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7200" y="3057847"/>
            <a:ext cx="7023266" cy="2212854"/>
          </a:xfrm>
        </p:spPr>
        <p:txBody>
          <a:bodyPr>
            <a:normAutofit/>
          </a:bodyPr>
          <a:lstStyle/>
          <a:p>
            <a:pPr algn="l"/>
            <a:r>
              <a:rPr lang="es-ES" sz="4000" b="1" dirty="0" smtClean="0">
                <a:solidFill>
                  <a:srgbClr val="A40000"/>
                </a:solidFill>
                <a:latin typeface="Century Gothic" panose="020B0502020202020204" pitchFamily="34" charset="0"/>
              </a:rPr>
              <a:t>SERVICIOS TECNOLÓGICOS</a:t>
            </a:r>
            <a:endParaRPr lang="es-ES" sz="4000" b="1" dirty="0">
              <a:solidFill>
                <a:srgbClr val="A40000"/>
              </a:solidFill>
              <a:latin typeface="Century Gothic" panose="020B0502020202020204" pitchFamily="34" charset="0"/>
            </a:endParaRPr>
          </a:p>
        </p:txBody>
      </p:sp>
      <p:sp>
        <p:nvSpPr>
          <p:cNvPr id="4" name="Marcador de contenido 3"/>
          <p:cNvSpPr>
            <a:spLocks noGrp="1"/>
          </p:cNvSpPr>
          <p:nvPr>
            <p:ph sz="half" idx="2"/>
          </p:nvPr>
        </p:nvSpPr>
        <p:spPr/>
        <p:txBody>
          <a:bodyPr/>
          <a:lstStyle/>
          <a:p>
            <a:endParaRPr lang="es-ES"/>
          </a:p>
        </p:txBody>
      </p:sp>
    </p:spTree>
    <p:extLst>
      <p:ext uri="{BB962C8B-B14F-4D97-AF65-F5344CB8AC3E}">
        <p14:creationId xmlns:p14="http://schemas.microsoft.com/office/powerpoint/2010/main" val="49543389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custDataLst>
              <p:tags r:id="rId1"/>
            </p:custDataLst>
          </p:nvPr>
        </p:nvSpPr>
        <p:spPr bwMode="gray"/>
        <p:txBody>
          <a:bodyPr/>
          <a:lstStyle/>
          <a:p>
            <a:r>
              <a:rPr lang="en-GB" altLang="es-ES" dirty="0" smtClean="0">
                <a:latin typeface="Century Gothic" panose="020B0502020202020204" pitchFamily="34" charset="0"/>
              </a:rPr>
              <a:t>Para </a:t>
            </a:r>
            <a:r>
              <a:rPr lang="en-GB" altLang="es-ES" dirty="0" err="1" smtClean="0">
                <a:latin typeface="Century Gothic" panose="020B0502020202020204" pitchFamily="34" charset="0"/>
              </a:rPr>
              <a:t>qué</a:t>
            </a:r>
            <a:r>
              <a:rPr lang="en-GB" altLang="es-ES" dirty="0" smtClean="0">
                <a:latin typeface="Century Gothic" panose="020B0502020202020204" pitchFamily="34" charset="0"/>
              </a:rPr>
              <a:t> me </a:t>
            </a:r>
            <a:r>
              <a:rPr lang="en-GB" altLang="es-ES" dirty="0" err="1" smtClean="0">
                <a:latin typeface="Century Gothic" panose="020B0502020202020204" pitchFamily="34" charset="0"/>
              </a:rPr>
              <a:t>sirve</a:t>
            </a:r>
            <a:r>
              <a:rPr lang="en-GB" altLang="es-ES" dirty="0" smtClean="0">
                <a:latin typeface="Century Gothic" panose="020B0502020202020204" pitchFamily="34" charset="0"/>
              </a:rPr>
              <a:t> LINHD</a:t>
            </a:r>
            <a:endParaRPr lang="en-US" altLang="es-ES" dirty="0">
              <a:latin typeface="Century Gothic" panose="020B0502020202020204" pitchFamily="34" charset="0"/>
            </a:endParaRPr>
          </a:p>
        </p:txBody>
      </p:sp>
      <p:pic>
        <p:nvPicPr>
          <p:cNvPr id="36866" name="Picture 2" descr="F:\2013\LINHD\LABORATORIO\web\banco imagenes\shutterstock_155291141 servici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7937" y="3790056"/>
            <a:ext cx="2685589" cy="2014192"/>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F:\2013\LINHD\LABORATORIO\web\banco imagenes3\shutterstock_11299965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014729" y="1423796"/>
            <a:ext cx="2585261" cy="1938947"/>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F:\2013\LINHD\LABORATORIO\web\banco imagenes3\shutterstock_1712007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4898" y="1066082"/>
            <a:ext cx="1728612" cy="2592659"/>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F:\2013\LINHD\LABORATORIO\LOGOS\LOGOS DEFINITIVOS\LOGO LINHD RECORTAD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0731" y="2435747"/>
            <a:ext cx="802580" cy="80258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F:\2013\LINHD\LABORATORIO\web\banco imagenes3\shutterstock_1672743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3685" y="4509120"/>
            <a:ext cx="1800201" cy="1224136"/>
          </a:xfrm>
          <a:prstGeom prst="rect">
            <a:avLst/>
          </a:prstGeom>
          <a:noFill/>
          <a:extLst>
            <a:ext uri="{909E8E84-426E-40dd-AFC4-6F175D3DCCD1}">
              <a14:hiddenFill xmlns:a14="http://schemas.microsoft.com/office/drawing/2010/main">
                <a:solidFill>
                  <a:srgbClr val="FFFFFF"/>
                </a:solidFill>
              </a14:hiddenFill>
            </a:ext>
          </a:extLst>
        </p:spPr>
      </p:pic>
      <p:sp>
        <p:nvSpPr>
          <p:cNvPr id="9" name="8 Flecha curvada hacia la izquierda"/>
          <p:cNvSpPr/>
          <p:nvPr/>
        </p:nvSpPr>
        <p:spPr>
          <a:xfrm>
            <a:off x="7956376" y="2240869"/>
            <a:ext cx="1008112" cy="2556284"/>
          </a:xfrm>
          <a:prstGeom prst="curvedLeftArrow">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
        <p:nvSpPr>
          <p:cNvPr id="15" name="14 Flecha derecha"/>
          <p:cNvSpPr/>
          <p:nvPr/>
        </p:nvSpPr>
        <p:spPr>
          <a:xfrm>
            <a:off x="3716288" y="2213248"/>
            <a:ext cx="2376264" cy="36004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b="1">
              <a:ln w="18000">
                <a:solidFill>
                  <a:srgbClr val="C0504D">
                    <a:satMod val="140000"/>
                  </a:srgbClr>
                </a:solidFill>
                <a:prstDash val="solid"/>
                <a:miter lim="800000"/>
              </a:ln>
              <a:solidFill>
                <a:srgbClr val="C0504D"/>
              </a:solidFill>
              <a:effectLst>
                <a:outerShdw blurRad="25500" dist="23000" dir="7020000" algn="tl">
                  <a:srgbClr val="000000">
                    <a:alpha val="50000"/>
                  </a:srgbClr>
                </a:outerShdw>
              </a:effectLst>
            </a:endParaRPr>
          </a:p>
        </p:txBody>
      </p:sp>
      <p:pic>
        <p:nvPicPr>
          <p:cNvPr id="36871" name="Picture 7" descr="F:\2013\LINHD\LABORATORIO\web\banco imagenes3\shutterstock_12446818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01" y="3645397"/>
            <a:ext cx="2304256" cy="1885301"/>
          </a:xfrm>
          <a:prstGeom prst="rect">
            <a:avLst/>
          </a:prstGeom>
          <a:noFill/>
          <a:extLst>
            <a:ext uri="{909E8E84-426E-40dd-AFC4-6F175D3DCCD1}">
              <a14:hiddenFill xmlns:a14="http://schemas.microsoft.com/office/drawing/2010/main">
                <a:solidFill>
                  <a:srgbClr val="FFFFFF"/>
                </a:solidFill>
              </a14:hiddenFill>
            </a:ext>
          </a:extLst>
        </p:spPr>
      </p:pic>
      <p:sp>
        <p:nvSpPr>
          <p:cNvPr id="10" name="9 Flecha curvada hacia la izquierda"/>
          <p:cNvSpPr/>
          <p:nvPr/>
        </p:nvSpPr>
        <p:spPr>
          <a:xfrm rot="4997507">
            <a:off x="5587480" y="4733686"/>
            <a:ext cx="761149" cy="2534481"/>
          </a:xfrm>
          <a:prstGeom prst="curvedLeftArrow">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
        <p:nvSpPr>
          <p:cNvPr id="19" name="18 Flecha derecha"/>
          <p:cNvSpPr/>
          <p:nvPr/>
        </p:nvSpPr>
        <p:spPr>
          <a:xfrm rot="11796030">
            <a:off x="2113659" y="5263214"/>
            <a:ext cx="1587741" cy="333651"/>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b="1">
              <a:ln w="18000">
                <a:solidFill>
                  <a:srgbClr val="C0504D">
                    <a:satMod val="140000"/>
                  </a:srgbClr>
                </a:solidFill>
                <a:prstDash val="solid"/>
                <a:miter lim="800000"/>
              </a:ln>
              <a:solidFill>
                <a:srgbClr val="C0504D"/>
              </a:solidFill>
              <a:effectLst>
                <a:outerShdw blurRad="25500" dist="23000" dir="7020000" algn="tl">
                  <a:srgbClr val="000000">
                    <a:alpha val="50000"/>
                  </a:srgbClr>
                </a:outerShdw>
              </a:effectLst>
            </a:endParaRPr>
          </a:p>
        </p:txBody>
      </p:sp>
      <p:sp>
        <p:nvSpPr>
          <p:cNvPr id="11" name="10 Elipse"/>
          <p:cNvSpPr/>
          <p:nvPr/>
        </p:nvSpPr>
        <p:spPr>
          <a:xfrm>
            <a:off x="3103" y="3519011"/>
            <a:ext cx="2304256" cy="228523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405397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512" y="980728"/>
            <a:ext cx="1801897" cy="144342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86" y="1124744"/>
            <a:ext cx="2736691" cy="1152128"/>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512" y="3350167"/>
            <a:ext cx="2291832" cy="723955"/>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9356" y="980728"/>
            <a:ext cx="1799825" cy="1443424"/>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6176" y="2586704"/>
            <a:ext cx="2557415" cy="909541"/>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241" y="4321406"/>
            <a:ext cx="1512168" cy="1697539"/>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6967" y="4789160"/>
            <a:ext cx="2952328" cy="1077030"/>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9295" y="3806077"/>
            <a:ext cx="2664296" cy="1528384"/>
          </a:xfrm>
          <a:prstGeom prst="rect">
            <a:avLst/>
          </a:prstGeom>
        </p:spPr>
      </p:pic>
      <p:sp>
        <p:nvSpPr>
          <p:cNvPr id="2" name="Título 1"/>
          <p:cNvSpPr>
            <a:spLocks noGrp="1"/>
          </p:cNvSpPr>
          <p:nvPr>
            <p:ph type="title"/>
          </p:nvPr>
        </p:nvSpPr>
        <p:spPr/>
        <p:txBody>
          <a:bodyPr/>
          <a:lstStyle/>
          <a:p>
            <a:endParaRPr lang="es-ES" dirty="0"/>
          </a:p>
        </p:txBody>
      </p:sp>
      <p:pic>
        <p:nvPicPr>
          <p:cNvPr id="15" name="Picture 2" descr="logoepo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7574" y="3196176"/>
            <a:ext cx="1733550" cy="876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5219732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endParaRPr lang="es-ES" dirty="0">
              <a:latin typeface="Century Gothic" panose="020B0502020202020204" pitchFamily="34" charset="0"/>
            </a:endParaRPr>
          </a:p>
        </p:txBody>
      </p:sp>
      <p:pic>
        <p:nvPicPr>
          <p:cNvPr id="28674" name="Picture 2" descr="F:\2013\LINHD\LABORATORIO\web\banco imagenes\shutterstock_21994438 cursos abier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3216" y="1700808"/>
            <a:ext cx="5544616" cy="4158462"/>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4"/>
          <p:cNvSpPr txBox="1">
            <a:spLocks/>
          </p:cNvSpPr>
          <p:nvPr/>
        </p:nvSpPr>
        <p:spPr>
          <a:xfrm>
            <a:off x="457200" y="3057847"/>
            <a:ext cx="7023266" cy="22128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Century Gothic"/>
                <a:ea typeface="+mj-ea"/>
                <a:cs typeface="Century Gothic"/>
              </a:defRPr>
            </a:lvl1pPr>
          </a:lstStyle>
          <a:p>
            <a:pPr algn="l"/>
            <a:r>
              <a:rPr lang="es-ES" sz="4000" smtClean="0">
                <a:solidFill>
                  <a:srgbClr val="A40000"/>
                </a:solidFill>
                <a:latin typeface="Century Gothic" panose="020B0502020202020204" pitchFamily="34" charset="0"/>
              </a:rPr>
              <a:t>Para saber m</a:t>
            </a:r>
            <a:r>
              <a:rPr lang="es-ES" sz="4000" smtClean="0">
                <a:solidFill>
                  <a:srgbClr val="A40000"/>
                </a:solidFill>
                <a:latin typeface="Century Gothic" panose="020B0502020202020204" pitchFamily="34" charset="0"/>
              </a:rPr>
              <a:t>ás…</a:t>
            </a:r>
            <a:endParaRPr lang="es-ES" sz="4000" dirty="0">
              <a:solidFill>
                <a:srgbClr val="A40000"/>
              </a:solidFill>
              <a:latin typeface="Century Gothic" panose="020B0502020202020204" pitchFamily="34" charset="0"/>
            </a:endParaRPr>
          </a:p>
        </p:txBody>
      </p:sp>
    </p:spTree>
    <p:extLst>
      <p:ext uri="{BB962C8B-B14F-4D97-AF65-F5344CB8AC3E}">
        <p14:creationId xmlns:p14="http://schemas.microsoft.com/office/powerpoint/2010/main" val="74571775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Listas de Correo</a:t>
            </a:r>
            <a:endParaRPr lang="es-ES" dirty="0"/>
          </a:p>
        </p:txBody>
      </p:sp>
      <p:sp>
        <p:nvSpPr>
          <p:cNvPr id="3" name="2 Marcador de contenido"/>
          <p:cNvSpPr>
            <a:spLocks noGrp="1"/>
          </p:cNvSpPr>
          <p:nvPr>
            <p:ph sz="quarter" idx="1"/>
          </p:nvPr>
        </p:nvSpPr>
        <p:spPr/>
        <p:txBody>
          <a:bodyPr>
            <a:normAutofit fontScale="92500" lnSpcReduction="10000"/>
          </a:bodyPr>
          <a:lstStyle/>
          <a:p>
            <a:r>
              <a:rPr lang="es-ES" dirty="0" smtClean="0"/>
              <a:t>TEI: </a:t>
            </a:r>
            <a:r>
              <a:rPr lang="es-ES" u="sng" dirty="0" smtClean="0">
                <a:hlinkClick r:id="rId2"/>
              </a:rPr>
              <a:t>http://www.tei-c.org/</a:t>
            </a:r>
            <a:endParaRPr lang="es-ES" dirty="0" smtClean="0"/>
          </a:p>
          <a:p>
            <a:r>
              <a:rPr lang="es-ES" dirty="0" err="1" smtClean="0"/>
              <a:t>Humanist</a:t>
            </a:r>
            <a:r>
              <a:rPr lang="es-ES" dirty="0" smtClean="0"/>
              <a:t>: </a:t>
            </a:r>
            <a:r>
              <a:rPr lang="es-ES" u="sng" dirty="0" smtClean="0">
                <a:hlinkClick r:id="rId3"/>
              </a:rPr>
              <a:t>http://dhhumanist.org/</a:t>
            </a:r>
            <a:endParaRPr lang="es-ES" u="sng" dirty="0" smtClean="0"/>
          </a:p>
          <a:p>
            <a:r>
              <a:rPr lang="es-ES" dirty="0"/>
              <a:t>HDH: Asociación de Humanidades Digitales </a:t>
            </a:r>
            <a:r>
              <a:rPr lang="es-ES" dirty="0" smtClean="0"/>
              <a:t>Hispánicas (España)</a:t>
            </a:r>
            <a:r>
              <a:rPr lang="es-ES" dirty="0"/>
              <a:t> </a:t>
            </a:r>
            <a:r>
              <a:rPr lang="es-ES" u="sng" dirty="0" err="1">
                <a:solidFill>
                  <a:srgbClr val="3366FF"/>
                </a:solidFill>
              </a:rPr>
              <a:t>https</a:t>
            </a:r>
            <a:r>
              <a:rPr lang="es-ES" u="sng" dirty="0">
                <a:solidFill>
                  <a:srgbClr val="3366FF"/>
                </a:solidFill>
              </a:rPr>
              <a:t>://</a:t>
            </a:r>
            <a:r>
              <a:rPr lang="es-ES" u="sng" dirty="0" err="1">
                <a:solidFill>
                  <a:srgbClr val="3366FF"/>
                </a:solidFill>
              </a:rPr>
              <a:t>listserv.rediris.es</a:t>
            </a:r>
            <a:r>
              <a:rPr lang="es-ES" u="sng" dirty="0">
                <a:solidFill>
                  <a:srgbClr val="3366FF"/>
                </a:solidFill>
              </a:rPr>
              <a:t>/</a:t>
            </a:r>
            <a:r>
              <a:rPr lang="es-ES" u="sng" dirty="0" err="1">
                <a:solidFill>
                  <a:srgbClr val="3366FF"/>
                </a:solidFill>
              </a:rPr>
              <a:t>cgi-bin</a:t>
            </a:r>
            <a:r>
              <a:rPr lang="es-ES" u="sng" dirty="0">
                <a:solidFill>
                  <a:srgbClr val="3366FF"/>
                </a:solidFill>
              </a:rPr>
              <a:t>/wa?SUBED1=</a:t>
            </a:r>
            <a:r>
              <a:rPr lang="es-ES" u="sng" dirty="0" smtClean="0">
                <a:solidFill>
                  <a:srgbClr val="3366FF"/>
                </a:solidFill>
              </a:rPr>
              <a:t>HDH</a:t>
            </a:r>
            <a:r>
              <a:rPr lang="es-ES" dirty="0">
                <a:solidFill>
                  <a:srgbClr val="3366FF"/>
                </a:solidFill>
              </a:rPr>
              <a:t> </a:t>
            </a:r>
            <a:r>
              <a:rPr lang="es-ES" dirty="0"/>
              <a:t> </a:t>
            </a:r>
            <a:r>
              <a:rPr lang="es-ES" dirty="0" smtClean="0"/>
              <a:t> </a:t>
            </a:r>
          </a:p>
          <a:p>
            <a:r>
              <a:rPr lang="es-ES" dirty="0" err="1" smtClean="0"/>
              <a:t>RedHD</a:t>
            </a:r>
            <a:r>
              <a:rPr lang="es-ES" dirty="0" smtClean="0"/>
              <a:t> (México): </a:t>
            </a:r>
            <a:r>
              <a:rPr lang="es-ES" dirty="0" smtClean="0">
                <a:hlinkClick r:id="rId4"/>
              </a:rPr>
              <a:t>redhd@humanidadesdigitales.net</a:t>
            </a:r>
            <a:r>
              <a:rPr lang="es-ES" dirty="0" smtClean="0"/>
              <a:t> </a:t>
            </a:r>
          </a:p>
          <a:p>
            <a:r>
              <a:rPr lang="es-ES" dirty="0" smtClean="0"/>
              <a:t>Global Outlook: Digital </a:t>
            </a:r>
            <a:r>
              <a:rPr lang="es-ES" dirty="0" err="1" smtClean="0"/>
              <a:t>Humanities</a:t>
            </a:r>
            <a:r>
              <a:rPr lang="es-ES" dirty="0" smtClean="0"/>
              <a:t>: </a:t>
            </a:r>
            <a:r>
              <a:rPr lang="es-ES" dirty="0" smtClean="0">
                <a:hlinkClick r:id="rId5"/>
              </a:rPr>
              <a:t>globaloutlookdh-l@uleth.ca</a:t>
            </a:r>
            <a:r>
              <a:rPr lang="es-ES" dirty="0" smtClean="0"/>
              <a:t> </a:t>
            </a:r>
          </a:p>
        </p:txBody>
      </p:sp>
      <p:pic>
        <p:nvPicPr>
          <p:cNvPr id="4" name="Picture 2" descr="http://t0.gstatic.com/images?q=tbn:ANd9GcQLXmBmskj7HyRbnp06Tzm-wFi4P8OPXzdvdrSptaq5RNF-OQacoQ"/>
          <p:cNvPicPr>
            <a:picLocks noChangeAspect="1" noChangeArrowheads="1"/>
          </p:cNvPicPr>
          <p:nvPr/>
        </p:nvPicPr>
        <p:blipFill>
          <a:blip r:embed="rId6" cstate="print"/>
          <a:srcRect/>
          <a:stretch>
            <a:fillRect/>
          </a:stretch>
        </p:blipFill>
        <p:spPr bwMode="auto">
          <a:xfrm>
            <a:off x="7210070" y="4147335"/>
            <a:ext cx="1679930" cy="1319468"/>
          </a:xfrm>
          <a:prstGeom prst="rect">
            <a:avLst/>
          </a:prstGeom>
          <a:noFill/>
        </p:spPr>
      </p:pic>
    </p:spTree>
    <p:extLst>
      <p:ext uri="{BB962C8B-B14F-4D97-AF65-F5344CB8AC3E}">
        <p14:creationId xmlns:p14="http://schemas.microsoft.com/office/powerpoint/2010/main" val="26191643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Manos a </a:t>
            </a:r>
            <a:r>
              <a:rPr lang="es-ES" smtClean="0"/>
              <a:t>la obra…</a:t>
            </a:r>
            <a:endParaRPr lang="es-ES"/>
          </a:p>
        </p:txBody>
      </p:sp>
      <p:sp>
        <p:nvSpPr>
          <p:cNvPr id="3" name="Marcador de contenido 2"/>
          <p:cNvSpPr>
            <a:spLocks noGrp="1"/>
          </p:cNvSpPr>
          <p:nvPr>
            <p:ph idx="1"/>
          </p:nvPr>
        </p:nvSpPr>
        <p:spPr/>
        <p:txBody>
          <a:bodyPr/>
          <a:lstStyle/>
          <a:p>
            <a:endParaRPr lang="es-ES"/>
          </a:p>
        </p:txBody>
      </p:sp>
      <p:pic>
        <p:nvPicPr>
          <p:cNvPr id="4098" name="Picture 2" descr="http://www.risasinmas.com/wp-content/uploads/2013/08/Minions-de-fie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15443"/>
            <a:ext cx="7366318" cy="435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863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normAutofit/>
          </a:bodyPr>
          <a:lstStyle/>
          <a:p>
            <a:pPr marL="0" indent="0" algn="ctr">
              <a:buNone/>
            </a:pPr>
            <a:endParaRPr lang="es-ES" sz="8000" dirty="0">
              <a:solidFill>
                <a:srgbClr val="C00000"/>
              </a:solidFill>
            </a:endParaRPr>
          </a:p>
          <a:p>
            <a:pPr marL="0" indent="0" algn="ctr">
              <a:buNone/>
            </a:pPr>
            <a:r>
              <a:rPr lang="es-ES" sz="4000" dirty="0" smtClean="0">
                <a:solidFill>
                  <a:srgbClr val="2468F0"/>
                </a:solidFill>
                <a:hlinkClick r:id="rId2"/>
              </a:rPr>
              <a:t>egonzalezblanco@flog.uned.es</a:t>
            </a:r>
            <a:endParaRPr lang="es-ES" sz="4000" dirty="0" smtClean="0">
              <a:solidFill>
                <a:srgbClr val="2468F0"/>
              </a:solidFill>
            </a:endParaRPr>
          </a:p>
          <a:p>
            <a:pPr marL="0" indent="0" algn="ctr">
              <a:buNone/>
            </a:pPr>
            <a:r>
              <a:rPr lang="es-ES" sz="4000" dirty="0" smtClean="0">
                <a:solidFill>
                  <a:srgbClr val="2468F0"/>
                </a:solidFill>
                <a:hlinkClick r:id="rId3"/>
              </a:rPr>
              <a:t>http://linhd.uned.es</a:t>
            </a:r>
            <a:endParaRPr lang="es-ES" sz="4000" dirty="0" smtClean="0">
              <a:solidFill>
                <a:srgbClr val="2468F0"/>
              </a:solidFill>
            </a:endParaRPr>
          </a:p>
          <a:p>
            <a:pPr marL="0" indent="0" algn="ctr">
              <a:buNone/>
            </a:pPr>
            <a:r>
              <a:rPr lang="es-ES" sz="4000" dirty="0" smtClean="0">
                <a:solidFill>
                  <a:srgbClr val="2468F0"/>
                </a:solidFill>
              </a:rPr>
              <a:t>@</a:t>
            </a:r>
            <a:r>
              <a:rPr lang="es-ES" sz="4000" dirty="0" err="1" smtClean="0">
                <a:solidFill>
                  <a:srgbClr val="2468F0"/>
                </a:solidFill>
              </a:rPr>
              <a:t>linhduned</a:t>
            </a:r>
            <a:endParaRPr lang="es-ES" sz="4000" dirty="0" smtClean="0">
              <a:solidFill>
                <a:srgbClr val="2468F0"/>
              </a:solidFill>
            </a:endParaRPr>
          </a:p>
          <a:p>
            <a:pPr marL="0" indent="0" algn="ctr">
              <a:buNone/>
            </a:pPr>
            <a:endParaRPr lang="es-ES" sz="8000" dirty="0">
              <a:solidFill>
                <a:srgbClr val="C00000"/>
              </a:solidFill>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88032"/>
            <a:ext cx="302433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3244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ecx.images-amazon.com/images/G/01/kindle/dp/2012/KS/feature-reading._V398727981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8640"/>
            <a:ext cx="2664296" cy="346913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98587" y="3748390"/>
            <a:ext cx="3960440" cy="369332"/>
          </a:xfrm>
          <a:prstGeom prst="rect">
            <a:avLst/>
          </a:prstGeom>
          <a:noFill/>
        </p:spPr>
        <p:txBody>
          <a:bodyPr wrap="square" rtlCol="0">
            <a:spAutoFit/>
          </a:bodyPr>
          <a:lstStyle/>
          <a:p>
            <a:r>
              <a:rPr lang="es-ES" dirty="0" smtClean="0"/>
              <a:t>Cambios en los hábitos de lectura…</a:t>
            </a:r>
            <a:endParaRPr lang="es-ES" dirty="0"/>
          </a:p>
        </p:txBody>
      </p:sp>
      <p:pic>
        <p:nvPicPr>
          <p:cNvPr id="1026" name="Picture 2" descr="https://encrypted-tbn3.gstatic.com/images?q=tbn:ANd9GcSIpIMFuQHrLeM5-_MiE-_JsVxnCRIAPHRhvSBGJMySKzSFFYd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5059"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491880" y="548680"/>
            <a:ext cx="2808312" cy="646331"/>
          </a:xfrm>
          <a:prstGeom prst="rect">
            <a:avLst/>
          </a:prstGeom>
          <a:noFill/>
        </p:spPr>
        <p:txBody>
          <a:bodyPr wrap="square" rtlCol="0">
            <a:spAutoFit/>
          </a:bodyPr>
          <a:lstStyle/>
          <a:p>
            <a:r>
              <a:rPr lang="es-ES" dirty="0" smtClean="0"/>
              <a:t>Cambios en la forma de comunicación</a:t>
            </a:r>
            <a:endParaRPr lang="es-ES" dirty="0"/>
          </a:p>
        </p:txBody>
      </p:sp>
      <p:pic>
        <p:nvPicPr>
          <p:cNvPr id="1028" name="Picture 4" descr="http://maisa14.files.wordpress.com/2011/01/web20cifr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268760"/>
            <a:ext cx="2109614" cy="174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52131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uzoCCDj8UiMPEyVo0QZJ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pBBOp2x17UWEMVKWT5ddn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pBBOp2x17UWEMVKWT5ddn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6bKMEZajpk2iAkQFAgr0B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HRyJzQO3OUeO9zsVlOx8n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mrqDB30bdUa9sEQUdkWU_w"/>
</p:tagLst>
</file>

<file path=ppt/tags/tag15.xml><?xml version="1.0" encoding="utf-8"?>
<p:tagLst xmlns:a="http://schemas.openxmlformats.org/drawingml/2006/main" xmlns:r="http://schemas.openxmlformats.org/officeDocument/2006/relationships" xmlns:p="http://schemas.openxmlformats.org/presentationml/2006/main">
  <p:tag name="ORIGLEFT" val="333.875"/>
  <p:tag name="ORIGTOP" val="189.5"/>
  <p:tag name="ORIGHEIGHT" val="68.75"/>
  <p:tag name="ORIGWIDTH" val="115.375"/>
  <p:tag name="THINKCELLSHAPEDONOTDELETE" val="pidiWjcwIb0yuwzwXRLbWT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Pb75gnhgX0eo9P_KnWt9_Q"/>
</p:tagLst>
</file>

<file path=ppt/tags/tag17.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18.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19.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BBOp2x17UWEMVKWT5ddng"/>
</p:tagLst>
</file>

<file path=ppt/tags/tag20.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21.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22.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23.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24.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25.xml><?xml version="1.0" encoding="utf-8"?>
<p:tagLst xmlns:a="http://schemas.openxmlformats.org/drawingml/2006/main" xmlns:r="http://schemas.openxmlformats.org/officeDocument/2006/relationships" xmlns:p="http://schemas.openxmlformats.org/presentationml/2006/main">
  <p:tag name="RESIZE" val="Yes"/>
  <p:tag name="THINKCELLSHAPEDONOTDELETE" val="pRkS8o102.UO5INAca9tk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pBBOp2x17UWEMVKWT5dd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6bKMEZajpk2iAkQFAgr0B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RyJzQO3OUeO9zsVlOx8n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rqDB30bdUa9sEQUdkWU_w"/>
</p:tagLst>
</file>

<file path=ppt/tags/tag7.xml><?xml version="1.0" encoding="utf-8"?>
<p:tagLst xmlns:a="http://schemas.openxmlformats.org/drawingml/2006/main" xmlns:r="http://schemas.openxmlformats.org/officeDocument/2006/relationships" xmlns:p="http://schemas.openxmlformats.org/presentationml/2006/main">
  <p:tag name="ORIGLEFT" val="333.875"/>
  <p:tag name="ORIGTOP" val="189.5"/>
  <p:tag name="ORIGHEIGHT" val="68.75"/>
  <p:tag name="ORIGWIDTH" val="115.375"/>
  <p:tag name="THINKCELLSHAPEDONOTDELETE" val="pidiWjcwIb0yuwzwXRLbWT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E2fEHp8Sb06bfp_G9ud00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E2fEHp8Sb06bfp_G9ud00A"/>
</p:tagLst>
</file>

<file path=ppt/theme/theme1.xml><?xml version="1.0" encoding="utf-8"?>
<a:theme xmlns:a="http://schemas.openxmlformats.org/drawingml/2006/main" name="1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1360</TotalTime>
  <Words>1444</Words>
  <Application>Microsoft Macintosh PowerPoint</Application>
  <PresentationFormat>Presentación en pantalla (4:3)</PresentationFormat>
  <Paragraphs>312</Paragraphs>
  <Slides>87</Slides>
  <Notes>6</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87</vt:i4>
      </vt:variant>
    </vt:vector>
  </HeadingPairs>
  <TitlesOfParts>
    <vt:vector size="90" baseType="lpstr">
      <vt:lpstr>1_Tema de Office</vt:lpstr>
      <vt:lpstr>2_Tema de Office</vt:lpstr>
      <vt:lpstr>Acrobat Document</vt:lpstr>
      <vt:lpstr>Las humanidades digitales:  una metodología para dar nuevas respuestas a las preguntas de investigación.</vt:lpstr>
      <vt:lpstr>Presentación de PowerPoint</vt:lpstr>
      <vt:lpstr>Presentación de PowerPoint</vt:lpstr>
      <vt:lpstr>Presentación de PowerPoint</vt:lpstr>
      <vt:lpstr>¿Crisis de las Humanidades?</vt:lpstr>
      <vt:lpstr>Las “nuevas” Humanidades son Digitales</vt:lpstr>
      <vt:lpstr>Las “nuevas” Humanidades son Digitales</vt:lpstr>
      <vt:lpstr>Presentación de PowerPoint</vt:lpstr>
      <vt:lpstr>Presentación de PowerPoint</vt:lpstr>
      <vt:lpstr>Presentación de PowerPoint</vt:lpstr>
      <vt:lpstr>A Companion to Digital Humanities. 2004</vt:lpstr>
      <vt:lpstr>http://dhdebates.gc.cuny.edu/</vt:lpstr>
      <vt:lpstr>Software takes command. Lev Manovich (2008-2013)</vt:lpstr>
      <vt:lpstr>Presentación de PowerPoint</vt:lpstr>
      <vt:lpstr>Humanidades digitales</vt:lpstr>
      <vt:lpstr>Presentación de PowerPoint</vt:lpstr>
      <vt:lpstr>Los Nuevos proyectos digitales</vt:lpstr>
      <vt:lpstr>Más allá de la academia</vt:lpstr>
      <vt:lpstr>Presentación de PowerPoint</vt:lpstr>
      <vt:lpstr>Evolución de la web</vt:lpstr>
      <vt:lpstr>1949…</vt:lpstr>
      <vt:lpstr>Marin Dacos. Manifiesto por las  Humanidades Digitales París, 2010, ThatCamp</vt:lpstr>
      <vt:lpstr>Escenario de las HD</vt:lpstr>
      <vt:lpstr>Escenario de las HD</vt:lpstr>
      <vt:lpstr>Proyectos</vt:lpstr>
      <vt:lpstr>Digitalización + Linked Data</vt:lpstr>
      <vt:lpstr>Presentación de PowerPoint</vt:lpstr>
      <vt:lpstr>Visualización de datos</vt:lpstr>
      <vt:lpstr>Escenario de las HD</vt:lpstr>
      <vt:lpstr>Los centros de Humanidades Digitales</vt:lpstr>
      <vt:lpstr>Escenario de las HD</vt:lpstr>
      <vt:lpstr>Presentación de PowerPoint</vt:lpstr>
      <vt:lpstr>Presentación de PowerPoint</vt:lpstr>
      <vt:lpstr>Escenario de las HD</vt:lpstr>
      <vt:lpstr>ASOCIACIONES INTERNACIONALES </vt:lpstr>
      <vt:lpstr>Asociaciones nacionales </vt:lpstr>
      <vt:lpstr>Presentación de PowerPoint</vt:lpstr>
      <vt:lpstr>El objeto de estudio</vt:lpstr>
      <vt:lpstr>La investigación en poesía hoy</vt:lpstr>
      <vt:lpstr>Dónde queremos llegar</vt:lpstr>
      <vt:lpstr>Los repertorios poéticos</vt:lpstr>
      <vt:lpstr>Los primeros repertorios</vt:lpstr>
      <vt:lpstr>Presentación de PowerPoint</vt:lpstr>
      <vt:lpstr>Los Repertorios digitales</vt:lpstr>
      <vt:lpstr>Disparidad tecnológica</vt:lpstr>
      <vt:lpstr>Disparidad filológica</vt:lpstr>
      <vt:lpstr>Presentación de PowerPoint</vt:lpstr>
      <vt:lpstr>La solución: web semántica</vt:lpstr>
      <vt:lpstr>Presentación de PowerPoint</vt:lpstr>
      <vt:lpstr>Las fuentes</vt:lpstr>
      <vt:lpstr>Los metadatos</vt:lpstr>
      <vt:lpstr>La búsqueda</vt:lpstr>
      <vt:lpstr>La visualización</vt:lpstr>
      <vt:lpstr>Presentación de PowerPoint</vt:lpstr>
      <vt:lpstr>Presentación de PowerPoint</vt:lpstr>
      <vt:lpstr>Los centros DH en el mundo</vt:lpstr>
      <vt:lpstr>¿Quién forma parte?</vt:lpstr>
      <vt:lpstr>Estructura de LINHD</vt:lpstr>
      <vt:lpstr>Presentación de PowerPoint</vt:lpstr>
      <vt:lpstr>Presentación de PowerPoint</vt:lpstr>
      <vt:lpstr>TEIScribe</vt:lpstr>
      <vt:lpstr>Presentación de PowerPoint</vt:lpstr>
      <vt:lpstr>Presentación de PowerPoint</vt:lpstr>
      <vt:lpstr>Presentación de PowerPoint</vt:lpstr>
      <vt:lpstr>Presentación de PowerPoint</vt:lpstr>
      <vt:lpstr>Presentación de PowerPoint</vt:lpstr>
      <vt:lpstr>Cartografía Atlántica de los S. XVI-XVIII</vt:lpstr>
      <vt:lpstr>Biografías de personajes vascos</vt:lpstr>
      <vt:lpstr>Presentación de PowerPoint</vt:lpstr>
      <vt:lpstr>POSTDATA: POetry STandardization and Linked Open DATA   </vt:lpstr>
      <vt:lpstr>Presentación de PowerPoint</vt:lpstr>
      <vt:lpstr>DIFUSIÓN E INTERNACIONALIZACIÓN</vt:lpstr>
      <vt:lpstr>Presentación de PowerPoint</vt:lpstr>
      <vt:lpstr>Presentación de PowerPoint</vt:lpstr>
      <vt:lpstr>Clarin Knowledge Center</vt:lpstr>
      <vt:lpstr>En el mundo hispánico</vt:lpstr>
      <vt:lpstr>FORMACIÓN</vt:lpstr>
      <vt:lpstr>DH@Madrid Summer School</vt:lpstr>
      <vt:lpstr>Seminarios y talleres</vt:lpstr>
      <vt:lpstr>Títulos propios </vt:lpstr>
      <vt:lpstr>SERVICIOS TECNOLÓGICOS</vt:lpstr>
      <vt:lpstr>Para qué me sirve LINHD</vt:lpstr>
      <vt:lpstr>Presentación de PowerPoint</vt:lpstr>
      <vt:lpstr>Presentación de PowerPoint</vt:lpstr>
      <vt:lpstr>Listas de Correo</vt:lpstr>
      <vt:lpstr>Manos a la obra…</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humanidades digitales: una metodología para dar nuevas respuestas a las preguntas de investigación.</dc:title>
  <dc:creator>Elena Gonzalez-Blanco</dc:creator>
  <cp:lastModifiedBy>Elena Gonzalez-Blanco</cp:lastModifiedBy>
  <cp:revision>18</cp:revision>
  <dcterms:created xsi:type="dcterms:W3CDTF">2016-05-12T03:45:33Z</dcterms:created>
  <dcterms:modified xsi:type="dcterms:W3CDTF">2016-05-13T02:26:33Z</dcterms:modified>
</cp:coreProperties>
</file>